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17" r:id="rId1"/>
    <p:sldMasterId id="2147483770" r:id="rId2"/>
  </p:sldMasterIdLst>
  <p:notesMasterIdLst>
    <p:notesMasterId r:id="rId31"/>
  </p:notesMasterIdLst>
  <p:sldIdLst>
    <p:sldId id="256" r:id="rId3"/>
    <p:sldId id="258" r:id="rId4"/>
    <p:sldId id="284" r:id="rId5"/>
    <p:sldId id="260" r:id="rId6"/>
    <p:sldId id="262" r:id="rId7"/>
    <p:sldId id="261" r:id="rId8"/>
    <p:sldId id="263" r:id="rId9"/>
    <p:sldId id="264" r:id="rId10"/>
    <p:sldId id="265" r:id="rId11"/>
    <p:sldId id="267" r:id="rId12"/>
    <p:sldId id="285" r:id="rId13"/>
    <p:sldId id="268" r:id="rId14"/>
    <p:sldId id="266" r:id="rId15"/>
    <p:sldId id="269" r:id="rId16"/>
    <p:sldId id="270" r:id="rId17"/>
    <p:sldId id="271" r:id="rId18"/>
    <p:sldId id="274" r:id="rId19"/>
    <p:sldId id="283" r:id="rId20"/>
    <p:sldId id="275" r:id="rId21"/>
    <p:sldId id="276" r:id="rId22"/>
    <p:sldId id="286" r:id="rId23"/>
    <p:sldId id="272" r:id="rId24"/>
    <p:sldId id="273" r:id="rId25"/>
    <p:sldId id="277" r:id="rId26"/>
    <p:sldId id="278" r:id="rId27"/>
    <p:sldId id="279" r:id="rId28"/>
    <p:sldId id="281" r:id="rId29"/>
    <p:sldId id="282"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entury Schoolbook" panose="02040604050505020304" pitchFamily="18"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Corbel" panose="020B0503020204020204" pitchFamily="34" charset="0"/>
      <p:regular r:id="rId44"/>
      <p:bold r:id="rId45"/>
      <p:italic r:id="rId46"/>
      <p:boldItalic r:id="rId47"/>
    </p:embeddedFont>
    <p:embeddedFont>
      <p:font typeface="Gadugi" panose="020B0502040204020203" pitchFamily="34" charset="0"/>
      <p:regular r:id="rId48"/>
      <p:bold r:id="rId49"/>
    </p:embeddedFont>
    <p:embeddedFont>
      <p:font typeface="Raleway" panose="020B0503030101060003" pitchFamily="34" charset="77"/>
      <p:regular r:id="rId50"/>
      <p:bold r:id="rId51"/>
      <p:italic r:id="rId52"/>
      <p:boldItalic r:id="rId53"/>
    </p:embeddedFont>
    <p:embeddedFont>
      <p:font typeface="Roboto Mono" pitchFamily="2" charset="0"/>
      <p:regular r:id="rId54"/>
      <p:bold r:id="rId55"/>
      <p:italic r:id="rId56"/>
      <p:boldItalic r:id="rId57"/>
    </p:embeddedFont>
    <p:embeddedFont>
      <p:font typeface="Trebuchet MS" panose="020B0703020202090204" pitchFamily="34" charset="0"/>
      <p:regular r:id="rId58"/>
      <p:bold r:id="rId59"/>
      <p:italic r:id="rId60"/>
      <p:boldItalic r:id="rId61"/>
    </p:embeddedFont>
    <p:embeddedFont>
      <p:font typeface="Varela" panose="02000000000000000000" pitchFamily="2" charset="0"/>
      <p:regular r:id="rId62"/>
    </p:embeddedFont>
    <p:embeddedFont>
      <p:font typeface="Wingdings 3" pitchFamily="2" charset="2"/>
      <p:regular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snapToObjects="1">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font" Target="fonts/font3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3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Will change background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hulbert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hulbert</a:t>
            </a:r>
            <a:endParaRPr/>
          </a:p>
        </p:txBody>
      </p:sp>
    </p:spTree>
    <p:extLst>
      <p:ext uri="{BB962C8B-B14F-4D97-AF65-F5344CB8AC3E}">
        <p14:creationId xmlns:p14="http://schemas.microsoft.com/office/powerpoint/2010/main" val="4112947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Hulbert</a:t>
            </a:r>
            <a:endParaRPr/>
          </a:p>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hulbert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fraser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Fraser</a:t>
            </a:r>
            <a:endParaRPr/>
          </a:p>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Fraser</a:t>
            </a:r>
            <a:endParaRPr/>
          </a:p>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fraser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fraser</a:t>
            </a:r>
            <a:endParaRPr/>
          </a:p>
        </p:txBody>
      </p:sp>
    </p:spTree>
    <p:extLst>
      <p:ext uri="{BB962C8B-B14F-4D97-AF65-F5344CB8AC3E}">
        <p14:creationId xmlns:p14="http://schemas.microsoft.com/office/powerpoint/2010/main" val="4182615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fraser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will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fraser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fraser</a:t>
            </a:r>
            <a:endParaRPr/>
          </a:p>
        </p:txBody>
      </p:sp>
    </p:spTree>
    <p:extLst>
      <p:ext uri="{BB962C8B-B14F-4D97-AF65-F5344CB8AC3E}">
        <p14:creationId xmlns:p14="http://schemas.microsoft.com/office/powerpoint/2010/main" val="2725531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AU"/>
              <a:t>cooper</a:t>
            </a:r>
            <a:endParaRPr/>
          </a:p>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Cooper</a:t>
            </a:r>
            <a:endParaRPr/>
          </a:p>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will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will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will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will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cooper</a:t>
            </a:r>
            <a:endParaRPr/>
          </a:p>
        </p:txBody>
      </p:sp>
    </p:spTree>
    <p:extLst>
      <p:ext uri="{BB962C8B-B14F-4D97-AF65-F5344CB8AC3E}">
        <p14:creationId xmlns:p14="http://schemas.microsoft.com/office/powerpoint/2010/main" val="93171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cooper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cooper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cooper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cooper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cooper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hulbert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99291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978026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latin typeface="Arial"/>
              </a:rPr>
              <a:t>”</a:t>
            </a:r>
            <a:endParaRPr lang="en-US" sz="1350">
              <a:solidFill>
                <a:schemeClr val="accent1">
                  <a:lumMod val="60000"/>
                  <a:lumOff val="40000"/>
                </a:schemeClr>
              </a:solidFill>
              <a:latin typeface="Arial"/>
            </a:endParaRPr>
          </a:p>
        </p:txBody>
      </p:sp>
    </p:spTree>
    <p:extLst>
      <p:ext uri="{BB962C8B-B14F-4D97-AF65-F5344CB8AC3E}">
        <p14:creationId xmlns:p14="http://schemas.microsoft.com/office/powerpoint/2010/main" val="42079516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5345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4476154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464351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912441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712490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50558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30"/>
        <p:cNvGrpSpPr/>
        <p:nvPr/>
      </p:nvGrpSpPr>
      <p:grpSpPr>
        <a:xfrm>
          <a:off x="0" y="0"/>
          <a:ext cx="0" cy="0"/>
          <a:chOff x="0" y="0"/>
          <a:chExt cx="0" cy="0"/>
        </a:xfrm>
      </p:grpSpPr>
      <p:sp>
        <p:nvSpPr>
          <p:cNvPr id="132" name="Shape 132"/>
          <p:cNvSpPr txBox="1">
            <a:spLocks noGrp="1"/>
          </p:cNvSpPr>
          <p:nvPr>
            <p:ph type="ctrTitle"/>
          </p:nvPr>
        </p:nvSpPr>
        <p:spPr>
          <a:xfrm>
            <a:off x="457200" y="3363425"/>
            <a:ext cx="3850500" cy="11598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665088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8838008" y="891903"/>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816685" y="857470"/>
            <a:ext cx="5275772" cy="3201724"/>
          </a:xfrm>
        </p:spPr>
        <p:txBody>
          <a:bodyPr anchor="t">
            <a:normAutofit/>
          </a:bodyPr>
          <a:lstStyle>
            <a:lvl1pPr algn="l">
              <a:lnSpc>
                <a:spcPct val="85000"/>
              </a:lnSpc>
              <a:defRPr sz="5775"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816685" y="4153444"/>
            <a:ext cx="5275772" cy="529766"/>
          </a:xfrm>
        </p:spPr>
        <p:txBody>
          <a:bodyPr>
            <a:normAutofit/>
          </a:bodyPr>
          <a:lstStyle>
            <a:lvl1pPr marL="0" indent="0" algn="l">
              <a:lnSpc>
                <a:spcPct val="114000"/>
              </a:lnSpc>
              <a:spcBef>
                <a:spcPts val="0"/>
              </a:spcBef>
              <a:buNone/>
              <a:defRPr sz="1500" b="0" i="1"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816685" y="4735830"/>
            <a:ext cx="1197467" cy="273844"/>
          </a:xfrm>
        </p:spPr>
        <p:txBody>
          <a:bodyPr/>
          <a:lstStyle>
            <a:lvl1pPr algn="l">
              <a:defRPr sz="900">
                <a:solidFill>
                  <a:schemeClr val="tx2"/>
                </a:solidFill>
              </a:defRPr>
            </a:lvl1p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a:xfrm>
            <a:off x="2250444" y="4735830"/>
            <a:ext cx="3842012" cy="273844"/>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8838008" y="1062162"/>
            <a:ext cx="305991" cy="273844"/>
          </a:xfrm>
        </p:spPr>
        <p:txBody>
          <a:bodyPr/>
          <a:lstStyle>
            <a:lvl1pPr algn="r">
              <a:defRPr>
                <a:solidFill>
                  <a:schemeClr val="bg2"/>
                </a:solidFill>
              </a:defRPr>
            </a:lvl1pPr>
          </a:lstStyle>
          <a:p>
            <a:pPr marL="0" lvl="0" indent="0">
              <a:spcBef>
                <a:spcPts val="0"/>
              </a:spcBef>
              <a:spcAft>
                <a:spcPts val="0"/>
              </a:spcAft>
              <a:buNone/>
            </a:pPr>
            <a:fld id="{00000000-1234-1234-1234-123412341234}" type="slidenum">
              <a:rPr lang="en" smtClean="0"/>
              <a:t>‹#›</a:t>
            </a:fld>
            <a:endParaRPr lang="en"/>
          </a:p>
        </p:txBody>
      </p:sp>
      <p:cxnSp>
        <p:nvCxnSpPr>
          <p:cNvPr id="9" name="Straight Connector 8" title="Verticle Rule Line"/>
          <p:cNvCxnSpPr/>
          <p:nvPr/>
        </p:nvCxnSpPr>
        <p:spPr>
          <a:xfrm>
            <a:off x="580391" y="942975"/>
            <a:ext cx="0" cy="420052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146162"/>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7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9961199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72830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8838008" y="1045311"/>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460755" y="1928792"/>
            <a:ext cx="6222491" cy="2464615"/>
          </a:xfrm>
        </p:spPr>
        <p:txBody>
          <a:bodyPr anchor="t">
            <a:normAutofit/>
          </a:bodyPr>
          <a:lstStyle>
            <a:lvl1pPr>
              <a:lnSpc>
                <a:spcPct val="85000"/>
              </a:lnSpc>
              <a:defRPr sz="5775"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460755" y="1045311"/>
            <a:ext cx="6301072" cy="614363"/>
          </a:xfrm>
        </p:spPr>
        <p:txBody>
          <a:bodyPr anchor="ctr">
            <a:normAutofit/>
          </a:bodyPr>
          <a:lstStyle>
            <a:lvl1pPr marL="0" indent="0" algn="r">
              <a:lnSpc>
                <a:spcPct val="113000"/>
              </a:lnSpc>
              <a:spcBef>
                <a:spcPts val="0"/>
              </a:spcBef>
              <a:buNone/>
              <a:defRPr sz="1500" b="0" i="1" baseline="0">
                <a:solidFill>
                  <a:schemeClr val="tx1">
                    <a:lumMod val="85000"/>
                    <a:lumOff val="1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6557216" y="4735830"/>
            <a:ext cx="1197467" cy="273844"/>
          </a:xfrm>
        </p:spPr>
        <p:txBody>
          <a:bodyPr/>
          <a:lstStyle>
            <a:lvl1pPr>
              <a:defRPr sz="900">
                <a:solidFill>
                  <a:schemeClr val="tx1">
                    <a:lumMod val="85000"/>
                    <a:lumOff val="15000"/>
                  </a:schemeClr>
                </a:solidFill>
              </a:defRPr>
            </a:lvl1p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a:xfrm>
            <a:off x="1460755" y="4735830"/>
            <a:ext cx="4860170" cy="273844"/>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838008" y="1215570"/>
            <a:ext cx="305991" cy="273844"/>
          </a:xfrm>
        </p:spPr>
        <p:txBody>
          <a:bodyPr/>
          <a:lstStyle>
            <a:lvl1pPr>
              <a:defRPr>
                <a:solidFill>
                  <a:schemeClr val="bg2"/>
                </a:solidFill>
              </a:defRPr>
            </a:lvl1pPr>
          </a:lstStyle>
          <a:p>
            <a:pPr marL="0" lvl="0" indent="0">
              <a:spcBef>
                <a:spcPts val="0"/>
              </a:spcBef>
              <a:spcAft>
                <a:spcPts val="0"/>
              </a:spcAft>
              <a:buNone/>
            </a:pPr>
            <a:fld id="{00000000-1234-1234-1234-123412341234}" type="slidenum">
              <a:rPr lang="en" smtClean="0"/>
              <a:t>‹#›</a:t>
            </a:fld>
            <a:endParaRPr lang="en"/>
          </a:p>
        </p:txBody>
      </p:sp>
      <p:cxnSp>
        <p:nvCxnSpPr>
          <p:cNvPr id="10" name="Straight Connector 9" title="Horizontal Rule Line"/>
          <p:cNvCxnSpPr/>
          <p:nvPr/>
        </p:nvCxnSpPr>
        <p:spPr>
          <a:xfrm flipH="1">
            <a:off x="1" y="4633625"/>
            <a:ext cx="768324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608290"/>
      </p:ext>
    </p:extLst>
  </p:cSld>
  <p:clrMapOvr>
    <a:masterClrMapping/>
  </p:clrMapOvr>
  <p:hf sldNum="0" hdr="0" ftr="0" dt="0"/>
  <p:extLst>
    <p:ext uri="{DCECCB84-F9BA-43D5-87BE-67443E8EF086}">
      <p15:sldGuideLst xmlns:p15="http://schemas.microsoft.com/office/powerpoint/2012/main">
        <p15:guide id="1" pos="64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86200" y="405471"/>
            <a:ext cx="4686300" cy="18667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86200" y="2784350"/>
            <a:ext cx="4686300" cy="18616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5/30/19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479486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8338"/>
            <a:ext cx="2873502" cy="3717036"/>
          </a:xfrm>
        </p:spPr>
        <p:txBody>
          <a:bodyPr/>
          <a:lstStyle/>
          <a:p>
            <a:r>
              <a:rPr lang="en-US"/>
              <a:t>Click to edit Master title style</a:t>
            </a:r>
          </a:p>
        </p:txBody>
      </p:sp>
      <p:sp>
        <p:nvSpPr>
          <p:cNvPr id="3" name="Text Placeholder 2"/>
          <p:cNvSpPr>
            <a:spLocks noGrp="1"/>
          </p:cNvSpPr>
          <p:nvPr>
            <p:ph type="body" idx="1"/>
          </p:nvPr>
        </p:nvSpPr>
        <p:spPr>
          <a:xfrm>
            <a:off x="3886200" y="418549"/>
            <a:ext cx="4684014" cy="685800"/>
          </a:xfrm>
        </p:spPr>
        <p:txBody>
          <a:bodyPr anchor="b">
            <a:normAutofit/>
          </a:bodyPr>
          <a:lstStyle>
            <a:lvl1pPr marL="0" indent="0">
              <a:lnSpc>
                <a:spcPct val="113000"/>
              </a:lnSpc>
              <a:spcBef>
                <a:spcPts val="0"/>
              </a:spcBef>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3886200" y="1145003"/>
            <a:ext cx="4684014" cy="13167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86200" y="2775620"/>
            <a:ext cx="4686300" cy="685800"/>
          </a:xfrm>
        </p:spPr>
        <p:txBody>
          <a:bodyPr anchor="b">
            <a:normAutofit/>
          </a:bodyPr>
          <a:lstStyle>
            <a:lvl1pPr marL="0" indent="0">
              <a:buNone/>
              <a:defRPr sz="1800" b="0" i="1" baseline="0">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886200" y="3502074"/>
            <a:ext cx="4684014" cy="13167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2979934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4144281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888104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0" y="416609"/>
            <a:ext cx="2879082" cy="1440767"/>
          </a:xfrm>
        </p:spPr>
        <p:txBody>
          <a:bodyPr anchor="t">
            <a:noAutofit/>
          </a:bodyPr>
          <a:lstStyle>
            <a:lvl1pPr>
              <a:lnSpc>
                <a:spcPct val="93000"/>
              </a:lnSpc>
              <a:defRPr sz="3000"/>
            </a:lvl1pPr>
          </a:lstStyle>
          <a:p>
            <a:r>
              <a:rPr lang="en-US"/>
              <a:t>Click to edit Master title style</a:t>
            </a:r>
          </a:p>
        </p:txBody>
      </p:sp>
      <p:sp>
        <p:nvSpPr>
          <p:cNvPr id="3" name="Content Placeholder 2"/>
          <p:cNvSpPr>
            <a:spLocks noGrp="1"/>
          </p:cNvSpPr>
          <p:nvPr>
            <p:ph idx="1"/>
          </p:nvPr>
        </p:nvSpPr>
        <p:spPr>
          <a:xfrm>
            <a:off x="3886200" y="423110"/>
            <a:ext cx="4686300" cy="4216983"/>
          </a:xfrm>
        </p:spPr>
        <p:txBody>
          <a:bodyPr/>
          <a:lstStyle>
            <a:lvl1pPr>
              <a:lnSpc>
                <a:spcPct val="112000"/>
              </a:lnSpc>
              <a:defRPr sz="1500"/>
            </a:lvl1pPr>
            <a:lvl2pPr>
              <a:lnSpc>
                <a:spcPct val="112000"/>
              </a:lnSpc>
              <a:defRPr sz="1350"/>
            </a:lvl2pPr>
            <a:lvl3pPr>
              <a:lnSpc>
                <a:spcPct val="112000"/>
              </a:lnSpc>
              <a:defRPr sz="1200"/>
            </a:lvl3pPr>
            <a:lvl4pPr>
              <a:lnSpc>
                <a:spcPct val="112000"/>
              </a:lnSpc>
              <a:defRPr sz="1050"/>
            </a:lvl4pPr>
            <a:lvl5pPr>
              <a:lnSpc>
                <a:spcPct val="112000"/>
              </a:lnSpc>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1500" y="1966134"/>
            <a:ext cx="2879082" cy="2429653"/>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502583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9214" y="417946"/>
            <a:ext cx="2880360" cy="1439429"/>
          </a:xfrm>
        </p:spPr>
        <p:txBody>
          <a:bodyPr anchor="t">
            <a:noAutofit/>
          </a:bodyPr>
          <a:lstStyle>
            <a:lvl1pPr>
              <a:lnSpc>
                <a:spcPct val="93000"/>
              </a:lnSpc>
              <a:defRPr sz="3000" baseline="0"/>
            </a:lvl1pPr>
          </a:lstStyle>
          <a:p>
            <a:r>
              <a:rPr lang="en-US"/>
              <a:t>Click to edit Master title style</a:t>
            </a:r>
          </a:p>
        </p:txBody>
      </p:sp>
      <p:sp>
        <p:nvSpPr>
          <p:cNvPr id="3" name="Picture Placeholder 2"/>
          <p:cNvSpPr>
            <a:spLocks noGrp="1" noChangeAspect="1"/>
          </p:cNvSpPr>
          <p:nvPr>
            <p:ph type="pic" idx="1"/>
          </p:nvPr>
        </p:nvSpPr>
        <p:spPr>
          <a:xfrm>
            <a:off x="3943350" y="1"/>
            <a:ext cx="4629150"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569214" y="1966134"/>
            <a:ext cx="2880360" cy="2427732"/>
          </a:xfrm>
        </p:spPr>
        <p:txBody>
          <a:bodyPr/>
          <a:lstStyle>
            <a:lvl1pPr marL="0" indent="0" algn="r">
              <a:lnSpc>
                <a:spcPct val="125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133292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3886200" y="480060"/>
            <a:ext cx="4686299" cy="4188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595565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5993074" y="482198"/>
            <a:ext cx="1835003" cy="3508580"/>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628650" y="482199"/>
            <a:ext cx="5303009" cy="35085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902140" y="4445349"/>
            <a:ext cx="2861142" cy="273844"/>
          </a:xfrm>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a:xfrm>
            <a:off x="4902140" y="4736962"/>
            <a:ext cx="2861142" cy="273844"/>
          </a:xfrm>
        </p:spPr>
        <p:txBody>
          <a:bodyPr/>
          <a:lstStyle/>
          <a:p>
            <a:endParaRPr lang="en-US"/>
          </a:p>
        </p:txBody>
      </p:sp>
      <p:sp>
        <p:nvSpPr>
          <p:cNvPr id="6" name="Slide Number Placeholder 5"/>
          <p:cNvSpPr>
            <a:spLocks noGrp="1"/>
          </p:cNvSpPr>
          <p:nvPr>
            <p:ph type="sldNum" sz="quarter" idx="12"/>
          </p:nvPr>
        </p:nvSpPr>
        <p:spPr>
          <a:xfrm>
            <a:off x="8838008" y="4205694"/>
            <a:ext cx="305991" cy="273844"/>
          </a:xfrm>
        </p:spPr>
        <p:txBody>
          <a:bodyPr/>
          <a:lstStyle/>
          <a:p>
            <a:pPr marL="0" lvl="0" indent="0">
              <a:spcBef>
                <a:spcPts val="0"/>
              </a:spcBef>
              <a:spcAft>
                <a:spcPts val="0"/>
              </a:spcAft>
              <a:buNone/>
            </a:pPr>
            <a:fld id="{00000000-1234-1234-1234-123412341234}" type="slidenum">
              <a:rPr lang="en" smtClean="0"/>
              <a:t>‹#›</a:t>
            </a:fld>
            <a:endParaRPr lang="en"/>
          </a:p>
        </p:txBody>
      </p:sp>
      <p:cxnSp>
        <p:nvCxnSpPr>
          <p:cNvPr id="13" name="Straight Connector 12" title="Horizontal Rule Line"/>
          <p:cNvCxnSpPr/>
          <p:nvPr/>
        </p:nvCxnSpPr>
        <p:spPr>
          <a:xfrm>
            <a:off x="1" y="4649798"/>
            <a:ext cx="7695008"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883119"/>
      </p:ext>
    </p:extLst>
  </p:cSld>
  <p:clrMapOvr>
    <a:masterClrMapping/>
  </p:clrMapOvr>
  <p:hf sldNum="0" hdr="0" ftr="0" dt="0"/>
  <p:extLst>
    <p:ext uri="{DCECCB84-F9BA-43D5-87BE-67443E8EF086}">
      <p15:sldGuideLst xmlns:p15="http://schemas.microsoft.com/office/powerpoint/2012/main">
        <p15:guide id="1" pos="64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2738406"/>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63641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otally blank">
  <p:cSld name="Totally blank">
    <p:spTree>
      <p:nvGrpSpPr>
        <p:cNvPr id="1" name="Shape 133"/>
        <p:cNvGrpSpPr/>
        <p:nvPr/>
      </p:nvGrpSpPr>
      <p:grpSpPr>
        <a:xfrm>
          <a:off x="0" y="0"/>
          <a:ext cx="0" cy="0"/>
          <a:chOff x="0" y="0"/>
          <a:chExt cx="0" cy="0"/>
        </a:xfrm>
      </p:grpSpPr>
      <p:sp>
        <p:nvSpPr>
          <p:cNvPr id="134" name="Shape 134"/>
          <p:cNvSpPr txBox="1">
            <a:spLocks noGrp="1"/>
          </p:cNvSpPr>
          <p:nvPr>
            <p:ph type="sldNum" idx="12"/>
          </p:nvPr>
        </p:nvSpPr>
        <p:spPr>
          <a:xfrm>
            <a:off x="457200" y="4673650"/>
            <a:ext cx="548700" cy="2451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97960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1" y="1620442"/>
            <a:ext cx="3138026" cy="2910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7477" y="1620442"/>
            <a:ext cx="3138026" cy="29105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5/30/19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17435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227446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319781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7671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p>
        </p:txBody>
      </p:sp>
      <p:sp>
        <p:nvSpPr>
          <p:cNvPr id="3" name="Content Placeholder 2"/>
          <p:cNvSpPr>
            <a:spLocks noGrp="1"/>
          </p:cNvSpPr>
          <p:nvPr>
            <p:ph idx="1"/>
          </p:nvPr>
        </p:nvSpPr>
        <p:spPr>
          <a:xfrm>
            <a:off x="3570346" y="386193"/>
            <a:ext cx="3385156" cy="41448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5/30/19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700101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612261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5/30/19</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3773829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transition>
    <p:fade thruBlk="1"/>
  </p:transition>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8838008" y="4035435"/>
            <a:ext cx="305991" cy="614363"/>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571500" y="419759"/>
            <a:ext cx="2875430" cy="371436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3886200" y="426800"/>
            <a:ext cx="4686299" cy="424136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71501" y="4447545"/>
            <a:ext cx="2861142" cy="273844"/>
          </a:xfrm>
          <a:prstGeom prst="rect">
            <a:avLst/>
          </a:prstGeom>
        </p:spPr>
        <p:txBody>
          <a:bodyPr vert="horz" lIns="91440" tIns="45720" rIns="91440" bIns="45720" rtlCol="0" anchor="t"/>
          <a:lstStyle>
            <a:lvl1pPr algn="r">
              <a:defRPr sz="750" b="0" i="1" baseline="0">
                <a:solidFill>
                  <a:schemeClr val="tx1">
                    <a:lumMod val="85000"/>
                    <a:lumOff val="15000"/>
                  </a:schemeClr>
                </a:solidFill>
                <a:latin typeface="+mj-lt"/>
              </a:defRPr>
            </a:lvl1pPr>
          </a:lstStyle>
          <a:p>
            <a:fld id="{B61BEF0D-F0BB-DE4B-95CE-6DB70DBA9567}" type="datetimeFigureOut">
              <a:rPr lang="en-US" smtClean="0"/>
              <a:pPr/>
              <a:t>5/30/19</a:t>
            </a:fld>
            <a:endParaRPr lang="en-US"/>
          </a:p>
        </p:txBody>
      </p:sp>
      <p:sp>
        <p:nvSpPr>
          <p:cNvPr id="5" name="Footer Placeholder 4"/>
          <p:cNvSpPr>
            <a:spLocks noGrp="1"/>
          </p:cNvSpPr>
          <p:nvPr>
            <p:ph type="ftr" sz="quarter" idx="3"/>
          </p:nvPr>
        </p:nvSpPr>
        <p:spPr>
          <a:xfrm>
            <a:off x="571501" y="4735830"/>
            <a:ext cx="2861142" cy="273844"/>
          </a:xfrm>
          <a:prstGeom prst="rect">
            <a:avLst/>
          </a:prstGeom>
        </p:spPr>
        <p:txBody>
          <a:bodyPr vert="horz" lIns="91440" tIns="45720" rIns="91440" bIns="45720" rtlCol="0" anchor="t"/>
          <a:lstStyle>
            <a:lvl1pPr algn="r">
              <a:defRPr sz="9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8838008" y="4205694"/>
            <a:ext cx="305991" cy="273844"/>
          </a:xfrm>
          <a:prstGeom prst="rect">
            <a:avLst/>
          </a:prstGeom>
        </p:spPr>
        <p:txBody>
          <a:bodyPr vert="horz" lIns="91440" tIns="45720" rIns="91440" bIns="45720" rtlCol="0" anchor="ctr"/>
          <a:lstStyle>
            <a:lvl1pPr algn="r">
              <a:defRPr sz="900" b="0" i="1" baseline="0">
                <a:solidFill>
                  <a:schemeClr val="bg2"/>
                </a:solidFill>
                <a:latin typeface="+mj-lt"/>
              </a:defRPr>
            </a:lvl1pPr>
          </a:lstStyle>
          <a:p>
            <a:pPr marL="0" lvl="0" indent="0">
              <a:spcBef>
                <a:spcPts val="0"/>
              </a:spcBef>
              <a:spcAft>
                <a:spcPts val="0"/>
              </a:spcAft>
              <a:buNone/>
            </a:pPr>
            <a:fld id="{00000000-1234-1234-1234-123412341234}" type="slidenum">
              <a:rPr lang="en" smtClean="0"/>
              <a:t>‹#›</a:t>
            </a:fld>
            <a:endParaRPr lang="en"/>
          </a:p>
        </p:txBody>
      </p:sp>
      <p:cxnSp>
        <p:nvCxnSpPr>
          <p:cNvPr id="10" name="Straight Connector 9" title="Horizontal Rule Line"/>
          <p:cNvCxnSpPr/>
          <p:nvPr/>
        </p:nvCxnSpPr>
        <p:spPr>
          <a:xfrm>
            <a:off x="0" y="4649798"/>
            <a:ext cx="337185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86993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ransition>
    <p:fade thruBlk="1"/>
  </p:transition>
  <p:hf sldNum="0" hdr="0" ftr="0" dt="0"/>
  <p:txStyles>
    <p:titleStyle>
      <a:lvl1pPr algn="r" defTabSz="685800" rtl="0" eaLnBrk="1" latinLnBrk="0" hangingPunct="1">
        <a:lnSpc>
          <a:spcPct val="90000"/>
        </a:lnSpc>
        <a:spcBef>
          <a:spcPct val="0"/>
        </a:spcBef>
        <a:buNone/>
        <a:defRPr sz="3750" b="0" i="1" kern="1200" baseline="0">
          <a:solidFill>
            <a:schemeClr val="tx1">
              <a:lumMod val="85000"/>
              <a:lumOff val="15000"/>
            </a:schemeClr>
          </a:solidFill>
          <a:latin typeface="+mj-lt"/>
          <a:ea typeface="+mj-ea"/>
          <a:cs typeface="+mj-cs"/>
        </a:defRPr>
      </a:lvl1pPr>
    </p:titleStyle>
    <p:body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1.xm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1.xm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30.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39"/>
        <p:cNvGrpSpPr/>
        <p:nvPr/>
      </p:nvGrpSpPr>
      <p:grpSpPr>
        <a:xfrm>
          <a:off x="0" y="0"/>
          <a:ext cx="0" cy="0"/>
          <a:chOff x="0" y="0"/>
          <a:chExt cx="0" cy="0"/>
        </a:xfrm>
      </p:grpSpPr>
      <p:sp>
        <p:nvSpPr>
          <p:cNvPr id="141" name="Shape 141"/>
          <p:cNvSpPr txBox="1">
            <a:spLocks noGrp="1"/>
          </p:cNvSpPr>
          <p:nvPr>
            <p:ph type="ctrTitle"/>
          </p:nvPr>
        </p:nvSpPr>
        <p:spPr>
          <a:xfrm>
            <a:off x="889000" y="3904287"/>
            <a:ext cx="6858000" cy="1790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FG&amp;B</a:t>
            </a:r>
            <a:endParaRPr/>
          </a:p>
          <a:p>
            <a:pPr marL="0" lvl="0" indent="0" algn="l">
              <a:spcBef>
                <a:spcPts val="0"/>
              </a:spcBef>
              <a:spcAft>
                <a:spcPts val="0"/>
              </a:spcAft>
              <a:buNone/>
            </a:pPr>
            <a:r>
              <a:rPr lang="en" sz="1800" b="0"/>
              <a:t>BRISBANE BOYS’ COLLEGE - AUSTRALIA</a:t>
            </a:r>
            <a:endParaRPr sz="1800" b="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52"/>
        <p:cNvGrpSpPr/>
        <p:nvPr/>
      </p:nvGrpSpPr>
      <p:grpSpPr>
        <a:xfrm>
          <a:off x="0" y="0"/>
          <a:ext cx="0" cy="0"/>
          <a:chOff x="0" y="0"/>
          <a:chExt cx="0" cy="0"/>
        </a:xfrm>
      </p:grpSpPr>
      <p:sp>
        <p:nvSpPr>
          <p:cNvPr id="257" name="Shape 257"/>
          <p:cNvSpPr txBox="1">
            <a:spLocks noGrp="1"/>
          </p:cNvSpPr>
          <p:nvPr>
            <p:ph type="title" idx="4294967295"/>
          </p:nvPr>
        </p:nvSpPr>
        <p:spPr>
          <a:xfrm>
            <a:off x="0" y="-9635"/>
            <a:ext cx="3897086" cy="444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ELECTRONICS</a:t>
            </a:r>
            <a:endParaRPr/>
          </a:p>
        </p:txBody>
      </p:sp>
      <p:sp>
        <p:nvSpPr>
          <p:cNvPr id="258" name="Shape 258"/>
          <p:cNvSpPr txBox="1">
            <a:spLocks noGrp="1"/>
          </p:cNvSpPr>
          <p:nvPr>
            <p:ph type="body" idx="4294967295"/>
          </p:nvPr>
        </p:nvSpPr>
        <p:spPr>
          <a:xfrm>
            <a:off x="1543025" y="1196574"/>
            <a:ext cx="3049587" cy="127837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00" b="1">
                <a:latin typeface="Gadugi" panose="020B0502040204020203" pitchFamily="34" charset="0"/>
              </a:rPr>
              <a:t>Motor Controllers (</a:t>
            </a:r>
            <a:r>
              <a:rPr lang="en-AU" sz="1100" b="1">
                <a:latin typeface="Gadugi" panose="020B0502040204020203" pitchFamily="34" charset="0"/>
              </a:rPr>
              <a:t>Left)</a:t>
            </a:r>
            <a:endParaRPr sz="1100" b="1">
              <a:latin typeface="Gadugi" panose="020B0502040204020203" pitchFamily="34" charset="0"/>
            </a:endParaRPr>
          </a:p>
          <a:p>
            <a:pPr>
              <a:spcBef>
                <a:spcPts val="1600"/>
              </a:spcBef>
            </a:pPr>
            <a:r>
              <a:rPr lang="en" sz="1100">
                <a:latin typeface="Gadugi" panose="020B0502040204020203" pitchFamily="34" charset="0"/>
              </a:rPr>
              <a:t>TI  LMD18200T motor controllers are used to convert digital microcontroller signals into analog motor voltages</a:t>
            </a:r>
          </a:p>
          <a:p>
            <a:pPr>
              <a:spcBef>
                <a:spcPts val="1600"/>
              </a:spcBef>
            </a:pPr>
            <a:r>
              <a:rPr lang="en-AU" sz="1100">
                <a:latin typeface="Gadugi" panose="020B0502040204020203" pitchFamily="34" charset="0"/>
              </a:rPr>
              <a:t>T</a:t>
            </a:r>
            <a:r>
              <a:rPr lang="en" sz="1100">
                <a:latin typeface="Gadugi" panose="020B0502040204020203" pitchFamily="34" charset="0"/>
              </a:rPr>
              <a:t>hey are used to control the speed and direction of the motors.</a:t>
            </a:r>
            <a:endParaRPr sz="1100">
              <a:latin typeface="Gadugi" panose="020B0502040204020203" pitchFamily="34" charset="0"/>
            </a:endParaRPr>
          </a:p>
        </p:txBody>
      </p:sp>
      <p:pic>
        <p:nvPicPr>
          <p:cNvPr id="259" name="Shape 259"/>
          <p:cNvPicPr preferRelativeResize="0"/>
          <p:nvPr/>
        </p:nvPicPr>
        <p:blipFill rotWithShape="1">
          <a:blip r:embed="rId3">
            <a:alphaModFix/>
          </a:blip>
          <a:srcRect l="9469"/>
          <a:stretch/>
        </p:blipFill>
        <p:spPr>
          <a:xfrm rot="5400000">
            <a:off x="229903" y="1027758"/>
            <a:ext cx="1091296" cy="1428929"/>
          </a:xfrm>
          <a:prstGeom prst="rect">
            <a:avLst/>
          </a:prstGeom>
          <a:noFill/>
          <a:ln>
            <a:noFill/>
          </a:ln>
        </p:spPr>
      </p:pic>
      <p:pic>
        <p:nvPicPr>
          <p:cNvPr id="261" name="Shape 261"/>
          <p:cNvPicPr preferRelativeResize="0"/>
          <p:nvPr/>
        </p:nvPicPr>
        <p:blipFill rotWithShape="1">
          <a:blip r:embed="rId4">
            <a:alphaModFix/>
          </a:blip>
          <a:srcRect l="31597" t="21281" r="30692" b="31437"/>
          <a:stretch/>
        </p:blipFill>
        <p:spPr>
          <a:xfrm>
            <a:off x="7209735" y="1163005"/>
            <a:ext cx="1759830" cy="1471080"/>
          </a:xfrm>
          <a:prstGeom prst="rect">
            <a:avLst/>
          </a:prstGeom>
          <a:noFill/>
          <a:ln>
            <a:noFill/>
          </a:ln>
        </p:spPr>
      </p:pic>
      <p:sp>
        <p:nvSpPr>
          <p:cNvPr id="11" name="Shape 260">
            <a:extLst>
              <a:ext uri="{FF2B5EF4-FFF2-40B4-BE49-F238E27FC236}">
                <a16:creationId xmlns:a16="http://schemas.microsoft.com/office/drawing/2014/main" id="{36B74048-87CC-4F36-A939-64848FD73EF6}"/>
              </a:ext>
            </a:extLst>
          </p:cNvPr>
          <p:cNvSpPr txBox="1">
            <a:spLocks/>
          </p:cNvSpPr>
          <p:nvPr/>
        </p:nvSpPr>
        <p:spPr>
          <a:xfrm>
            <a:off x="4651513" y="1135738"/>
            <a:ext cx="2505213" cy="1400047"/>
          </a:xfrm>
          <a:prstGeom prst="rect">
            <a:avLst/>
          </a:prstGeom>
        </p:spPr>
        <p:txBody>
          <a:bodyPr spcFirstLastPara="1" vert="horz" wrap="square" lIns="91425" tIns="91425" rIns="91425" bIns="91425" rtlCol="0" anchor="t" anchorCtr="0">
            <a:noAutofit/>
          </a:bodyPr>
          <a:lst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a:lstStyle>
          <a:p>
            <a:pPr marL="0" indent="0">
              <a:spcBef>
                <a:spcPts val="0"/>
              </a:spcBef>
              <a:buClr>
                <a:schemeClr val="dk1"/>
              </a:buClr>
              <a:buSzPts val="1100"/>
              <a:buFont typeface="Arial"/>
              <a:buNone/>
            </a:pPr>
            <a:r>
              <a:rPr lang="en-AU" sz="1100" b="1" err="1">
                <a:latin typeface="Gadugi" panose="020B0502040204020203" pitchFamily="34" charset="0"/>
              </a:rPr>
              <a:t>Xbee</a:t>
            </a:r>
            <a:r>
              <a:rPr lang="en-AU" sz="1100" b="1">
                <a:latin typeface="Gadugi" panose="020B0502040204020203" pitchFamily="34" charset="0"/>
              </a:rPr>
              <a:t> (Right)</a:t>
            </a:r>
          </a:p>
          <a:p>
            <a:pPr>
              <a:spcBef>
                <a:spcPts val="1600"/>
              </a:spcBef>
            </a:pPr>
            <a:r>
              <a:rPr lang="en-AU" sz="1100">
                <a:latin typeface="Gadugi" panose="020B0502040204020203" pitchFamily="34" charset="0"/>
              </a:rPr>
              <a:t>Utilised for inter-robot communication</a:t>
            </a:r>
          </a:p>
          <a:p>
            <a:pPr>
              <a:spcBef>
                <a:spcPts val="1600"/>
              </a:spcBef>
            </a:pPr>
            <a:r>
              <a:rPr lang="en-AU" sz="1100" err="1">
                <a:latin typeface="Gadugi" panose="020B0502040204020203" pitchFamily="34" charset="0"/>
              </a:rPr>
              <a:t>XBee</a:t>
            </a:r>
            <a:r>
              <a:rPr lang="en-AU" sz="1100">
                <a:latin typeface="Gadugi" panose="020B0502040204020203" pitchFamily="34" charset="0"/>
              </a:rPr>
              <a:t> radio module which transfers data wirelessly using the ZigBee protocol </a:t>
            </a:r>
          </a:p>
          <a:p>
            <a:pPr marL="0" indent="0">
              <a:spcBef>
                <a:spcPts val="1600"/>
              </a:spcBef>
              <a:buClr>
                <a:schemeClr val="dk1"/>
              </a:buClr>
              <a:buSzPts val="1100"/>
              <a:buFont typeface="Arial"/>
              <a:buNone/>
            </a:pPr>
            <a:endParaRPr lang="en-AU" sz="1100" b="1">
              <a:latin typeface="Gadugi" panose="020B0502040204020203" pitchFamily="34" charset="0"/>
            </a:endParaRPr>
          </a:p>
          <a:p>
            <a:pPr marL="0" indent="0">
              <a:spcBef>
                <a:spcPts val="1600"/>
              </a:spcBef>
              <a:buClr>
                <a:schemeClr val="dk1"/>
              </a:buClr>
              <a:buSzPts val="1100"/>
              <a:buFont typeface="Arial"/>
              <a:buNone/>
            </a:pPr>
            <a:endParaRPr lang="en-AU" sz="1100" b="1">
              <a:latin typeface="Gadugi" panose="020B0502040204020203" pitchFamily="34" charset="0"/>
            </a:endParaRPr>
          </a:p>
          <a:p>
            <a:pPr marL="0" indent="0">
              <a:spcBef>
                <a:spcPts val="1600"/>
              </a:spcBef>
              <a:spcAft>
                <a:spcPts val="1600"/>
              </a:spcAft>
              <a:buFont typeface="Arial" panose="020B0604020202020204" pitchFamily="34" charset="0"/>
              <a:buNone/>
            </a:pPr>
            <a:endParaRPr lang="en-AU" sz="1100">
              <a:latin typeface="Gadugi" panose="020B0502040204020203" pitchFamily="34" charset="0"/>
            </a:endParaRPr>
          </a:p>
        </p:txBody>
      </p:sp>
      <p:sp>
        <p:nvSpPr>
          <p:cNvPr id="12" name="TextBox 11">
            <a:extLst>
              <a:ext uri="{FF2B5EF4-FFF2-40B4-BE49-F238E27FC236}">
                <a16:creationId xmlns:a16="http://schemas.microsoft.com/office/drawing/2014/main" id="{2D55CB3B-30B0-4C54-95FE-3E9222C6EF6A}"/>
              </a:ext>
            </a:extLst>
          </p:cNvPr>
          <p:cNvSpPr txBox="1"/>
          <p:nvPr/>
        </p:nvSpPr>
        <p:spPr>
          <a:xfrm>
            <a:off x="4572000" y="2842658"/>
            <a:ext cx="4637314" cy="133036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AU" sz="1100">
                <a:latin typeface="Gadugi" panose="020B0502040204020203" pitchFamily="34" charset="0"/>
                <a:ea typeface="Gadugi" panose="020B0502040204020203" pitchFamily="34" charset="0"/>
              </a:rPr>
              <a:t>Robots communicate strategies &amp; tactics using these modules</a:t>
            </a:r>
          </a:p>
          <a:p>
            <a:pPr marL="171450" indent="-171450">
              <a:lnSpc>
                <a:spcPct val="150000"/>
              </a:lnSpc>
              <a:buFont typeface="Arial" panose="020B0604020202020204" pitchFamily="34" charset="0"/>
              <a:buChar char="•"/>
            </a:pPr>
            <a:r>
              <a:rPr lang="en-AU" sz="1100">
                <a:latin typeface="Gadugi" panose="020B0502040204020203" pitchFamily="34" charset="0"/>
                <a:ea typeface="Gadugi" panose="020B0502040204020203" pitchFamily="34" charset="0"/>
              </a:rPr>
              <a:t>When the goalie is ‘disconnected’ (e.g. for damage) the attacker will switch to goalie &amp; defend until the other robot is turned back on</a:t>
            </a:r>
          </a:p>
          <a:p>
            <a:pPr marL="171450" indent="-171450">
              <a:lnSpc>
                <a:spcPct val="150000"/>
              </a:lnSpc>
              <a:buFont typeface="Arial" panose="020B0604020202020204" pitchFamily="34" charset="0"/>
              <a:buChar char="•"/>
            </a:pPr>
            <a:r>
              <a:rPr lang="en-AU" sz="1100">
                <a:latin typeface="Gadugi" panose="020B0502040204020203" pitchFamily="34" charset="0"/>
                <a:ea typeface="Gadugi" panose="020B0502040204020203" pitchFamily="34" charset="0"/>
              </a:rPr>
              <a:t>Using the Field Coordinate system (discussed later), the robots can ‘share’ the balls location</a:t>
            </a:r>
          </a:p>
        </p:txBody>
      </p:sp>
      <p:sp>
        <p:nvSpPr>
          <p:cNvPr id="8" name="Shape 258">
            <a:extLst>
              <a:ext uri="{FF2B5EF4-FFF2-40B4-BE49-F238E27FC236}">
                <a16:creationId xmlns:a16="http://schemas.microsoft.com/office/drawing/2014/main" id="{72741671-60D1-4F35-A07E-C4491465ABA2}"/>
              </a:ext>
            </a:extLst>
          </p:cNvPr>
          <p:cNvSpPr txBox="1">
            <a:spLocks/>
          </p:cNvSpPr>
          <p:nvPr/>
        </p:nvSpPr>
        <p:spPr>
          <a:xfrm>
            <a:off x="847499" y="3049580"/>
            <a:ext cx="3049587" cy="2274846"/>
          </a:xfrm>
          <a:prstGeom prst="rect">
            <a:avLst/>
          </a:prstGeom>
        </p:spPr>
        <p:txBody>
          <a:bodyPr spcFirstLastPara="1" vert="horz" wrap="square" lIns="91425" tIns="91425" rIns="91425" bIns="91425" rtlCol="0" anchor="t" anchorCtr="0">
            <a:noAutofit/>
          </a:bodyPr>
          <a:lst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a:lstStyle>
          <a:p>
            <a:pPr marL="0" indent="0">
              <a:lnSpc>
                <a:spcPct val="0"/>
              </a:lnSpc>
              <a:spcBef>
                <a:spcPts val="0"/>
              </a:spcBef>
              <a:buFont typeface="Arial" panose="020B0604020202020204" pitchFamily="34" charset="0"/>
              <a:buNone/>
            </a:pPr>
            <a:r>
              <a:rPr lang="en-AU" sz="1100" b="1">
                <a:latin typeface="Gadugi" panose="020B0502040204020203" pitchFamily="34" charset="0"/>
              </a:rPr>
              <a:t>Motors</a:t>
            </a:r>
          </a:p>
          <a:p>
            <a:pPr>
              <a:lnSpc>
                <a:spcPct val="0"/>
              </a:lnSpc>
              <a:spcBef>
                <a:spcPts val="1600"/>
              </a:spcBef>
            </a:pPr>
            <a:r>
              <a:rPr lang="en-AU" sz="1100">
                <a:latin typeface="Gadugi" panose="020B0502040204020203" pitchFamily="34" charset="0"/>
              </a:rPr>
              <a:t>We use four, Maxon DCX19 </a:t>
            </a:r>
          </a:p>
          <a:p>
            <a:pPr>
              <a:lnSpc>
                <a:spcPct val="0"/>
              </a:lnSpc>
              <a:spcBef>
                <a:spcPts val="1600"/>
              </a:spcBef>
            </a:pPr>
            <a:r>
              <a:rPr lang="en-AU" sz="1100">
                <a:latin typeface="Gadugi" panose="020B0502040204020203" pitchFamily="34" charset="0"/>
              </a:rPr>
              <a:t>At 16:1 gear ratio</a:t>
            </a:r>
          </a:p>
          <a:p>
            <a:pPr marL="0" indent="0">
              <a:lnSpc>
                <a:spcPct val="0"/>
              </a:lnSpc>
              <a:spcBef>
                <a:spcPts val="1600"/>
              </a:spcBef>
              <a:buNone/>
            </a:pPr>
            <a:endParaRPr lang="en-AU" sz="1100">
              <a:latin typeface="Gadugi" panose="020B0502040204020203" pitchFamily="34" charset="0"/>
            </a:endParaRPr>
          </a:p>
          <a:p>
            <a:pPr marL="0" indent="0">
              <a:lnSpc>
                <a:spcPct val="0"/>
              </a:lnSpc>
              <a:spcBef>
                <a:spcPts val="1600"/>
              </a:spcBef>
              <a:buNone/>
            </a:pPr>
            <a:r>
              <a:rPr lang="en-AU" sz="1100" b="1">
                <a:latin typeface="Gadugi" panose="020B0502040204020203" pitchFamily="34" charset="0"/>
              </a:rPr>
              <a:t>Camera</a:t>
            </a:r>
          </a:p>
          <a:p>
            <a:pPr>
              <a:lnSpc>
                <a:spcPct val="0"/>
              </a:lnSpc>
              <a:spcBef>
                <a:spcPts val="1600"/>
              </a:spcBef>
            </a:pPr>
            <a:r>
              <a:rPr lang="en-AU" sz="1100">
                <a:latin typeface="Gadugi" panose="020B0502040204020203" pitchFamily="34" charset="0"/>
              </a:rPr>
              <a:t>Open MV M7 </a:t>
            </a:r>
          </a:p>
          <a:p>
            <a:pPr>
              <a:lnSpc>
                <a:spcPct val="0"/>
              </a:lnSpc>
              <a:spcBef>
                <a:spcPts val="1600"/>
              </a:spcBef>
            </a:pPr>
            <a:r>
              <a:rPr lang="en-AU" sz="1100">
                <a:latin typeface="Gadugi" panose="020B0502040204020203" pitchFamily="34" charset="0"/>
              </a:rPr>
              <a:t>Uses a ARM Cortex M7 Processor</a:t>
            </a:r>
          </a:p>
          <a:p>
            <a:pPr marL="0" indent="0">
              <a:lnSpc>
                <a:spcPct val="0"/>
              </a:lnSpc>
              <a:spcBef>
                <a:spcPts val="1600"/>
              </a:spcBef>
              <a:buNone/>
            </a:pPr>
            <a:endParaRPr lang="en-AU" sz="1100">
              <a:latin typeface="Gadugi" panose="020B0502040204020203" pitchFamily="34" charset="0"/>
            </a:endParaRPr>
          </a:p>
          <a:p>
            <a:pPr marL="0" indent="0">
              <a:lnSpc>
                <a:spcPct val="0"/>
              </a:lnSpc>
              <a:spcBef>
                <a:spcPts val="1600"/>
              </a:spcBef>
              <a:buNone/>
            </a:pPr>
            <a:endParaRPr lang="en-AU" sz="1100">
              <a:latin typeface="Gadugi" panose="020B05020402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a:blip r:embed="rId3">
            <a:alphaModFix/>
          </a:blip>
          <a:stretch>
            <a:fillRect/>
          </a:stretch>
        </p:blipFill>
        <p:spPr>
          <a:xfrm>
            <a:off x="7552533" y="375210"/>
            <a:ext cx="1205525" cy="1205551"/>
          </a:xfrm>
          <a:prstGeom prst="rect">
            <a:avLst/>
          </a:prstGeom>
          <a:noFill/>
          <a:ln>
            <a:noFill/>
          </a:ln>
        </p:spPr>
      </p:pic>
      <p:sp>
        <p:nvSpPr>
          <p:cNvPr id="254" name="Shape 254"/>
          <p:cNvSpPr txBox="1">
            <a:spLocks noGrp="1"/>
          </p:cNvSpPr>
          <p:nvPr>
            <p:ph type="body" idx="4294967295"/>
          </p:nvPr>
        </p:nvSpPr>
        <p:spPr>
          <a:xfrm>
            <a:off x="3750471" y="638331"/>
            <a:ext cx="3802062" cy="98506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00" b="1">
                <a:latin typeface="Gadugi" panose="020B0502040204020203" pitchFamily="34" charset="0"/>
              </a:rPr>
              <a:t>IMU (</a:t>
            </a:r>
            <a:r>
              <a:rPr lang="en-AU" sz="1100" b="1">
                <a:latin typeface="Gadugi" panose="020B0502040204020203" pitchFamily="34" charset="0"/>
              </a:rPr>
              <a:t>Right)</a:t>
            </a:r>
            <a:endParaRPr sz="1100" b="1">
              <a:latin typeface="Gadugi" panose="020B0502040204020203" pitchFamily="34" charset="0"/>
            </a:endParaRPr>
          </a:p>
          <a:p>
            <a:pPr>
              <a:lnSpc>
                <a:spcPct val="100000"/>
              </a:lnSpc>
              <a:spcBef>
                <a:spcPts val="0"/>
              </a:spcBef>
            </a:pPr>
            <a:r>
              <a:rPr lang="en" sz="1100">
                <a:latin typeface="Gadugi" panose="020B0502040204020203" pitchFamily="34" charset="0"/>
              </a:rPr>
              <a:t>An inertial measurement unit (MPU9250) is used to calculate the robot’s heading</a:t>
            </a:r>
            <a:endParaRPr lang="en-AU" sz="1100">
              <a:latin typeface="Gadugi" panose="020B0502040204020203" pitchFamily="34" charset="0"/>
            </a:endParaRPr>
          </a:p>
          <a:p>
            <a:pPr>
              <a:lnSpc>
                <a:spcPct val="100000"/>
              </a:lnSpc>
              <a:spcBef>
                <a:spcPts val="0"/>
              </a:spcBef>
            </a:pPr>
            <a:r>
              <a:rPr lang="en-AU" sz="1100">
                <a:latin typeface="Gadugi" panose="020B0502040204020203" pitchFamily="34" charset="0"/>
              </a:rPr>
              <a:t>IMU is a </a:t>
            </a:r>
            <a:r>
              <a:rPr lang="en-AU" sz="1100" err="1">
                <a:latin typeface="Gadugi" panose="020B0502040204020203" pitchFamily="34" charset="0"/>
              </a:rPr>
              <a:t>magnometer</a:t>
            </a:r>
            <a:r>
              <a:rPr lang="en-AU" sz="1100">
                <a:latin typeface="Gadugi" panose="020B0502040204020203" pitchFamily="34" charset="0"/>
              </a:rPr>
              <a:t>, accelerometer &amp; gyro</a:t>
            </a:r>
          </a:p>
        </p:txBody>
      </p:sp>
      <p:sp>
        <p:nvSpPr>
          <p:cNvPr id="256" name="Shape 256"/>
          <p:cNvSpPr txBox="1">
            <a:spLocks noGrp="1"/>
          </p:cNvSpPr>
          <p:nvPr>
            <p:ph type="body" idx="4294967295"/>
          </p:nvPr>
        </p:nvSpPr>
        <p:spPr>
          <a:xfrm>
            <a:off x="0" y="638331"/>
            <a:ext cx="3492500" cy="207803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00" b="1">
                <a:latin typeface="Gadugi" panose="020B0502040204020203" pitchFamily="34" charset="0"/>
              </a:rPr>
              <a:t>Light Sensors (</a:t>
            </a:r>
            <a:r>
              <a:rPr lang="en-AU" sz="1100" b="1">
                <a:latin typeface="Gadugi" panose="020B0502040204020203" pitchFamily="34" charset="0"/>
              </a:rPr>
              <a:t>Below)</a:t>
            </a:r>
            <a:endParaRPr sz="1100" b="1">
              <a:latin typeface="Gadugi" panose="020B0502040204020203" pitchFamily="34" charset="0"/>
            </a:endParaRPr>
          </a:p>
          <a:p>
            <a:pPr marL="457200" lvl="0" indent="-298450" rtl="0">
              <a:spcBef>
                <a:spcPts val="1600"/>
              </a:spcBef>
              <a:spcAft>
                <a:spcPts val="0"/>
              </a:spcAft>
              <a:buSzPts val="1100"/>
            </a:pPr>
            <a:r>
              <a:rPr lang="en" sz="1100">
                <a:latin typeface="Gadugi" panose="020B0502040204020203" pitchFamily="34" charset="0"/>
              </a:rPr>
              <a:t>20 Light sensors are arranged in a circular array</a:t>
            </a:r>
            <a:endParaRPr sz="1100">
              <a:latin typeface="Gadugi" panose="020B0502040204020203" pitchFamily="34" charset="0"/>
            </a:endParaRPr>
          </a:p>
          <a:p>
            <a:pPr marL="457200" lvl="0" indent="-298450" rtl="0">
              <a:spcBef>
                <a:spcPts val="0"/>
              </a:spcBef>
              <a:spcAft>
                <a:spcPts val="0"/>
              </a:spcAft>
              <a:buSzPts val="1100"/>
            </a:pPr>
            <a:r>
              <a:rPr lang="en" sz="1100">
                <a:latin typeface="Gadugi" panose="020B0502040204020203" pitchFamily="34" charset="0"/>
              </a:rPr>
              <a:t>Each sensor contains a red LED and a phototransistor</a:t>
            </a:r>
            <a:endParaRPr sz="1100">
              <a:latin typeface="Gadugi" panose="020B0502040204020203" pitchFamily="34" charset="0"/>
            </a:endParaRPr>
          </a:p>
          <a:p>
            <a:pPr marL="457200" lvl="0" indent="-298450" rtl="0">
              <a:spcBef>
                <a:spcPts val="0"/>
              </a:spcBef>
              <a:spcAft>
                <a:spcPts val="0"/>
              </a:spcAft>
              <a:buSzPts val="1100"/>
            </a:pPr>
            <a:r>
              <a:rPr lang="en" sz="1100">
                <a:latin typeface="Gadugi" panose="020B0502040204020203" pitchFamily="34" charset="0"/>
              </a:rPr>
              <a:t>Red was chosen because it allows the greatest amount of contrast between the green mat and white line </a:t>
            </a:r>
            <a:endParaRPr sz="1100">
              <a:latin typeface="Gadugi" panose="020B0502040204020203" pitchFamily="34" charset="0"/>
            </a:endParaRPr>
          </a:p>
          <a:p>
            <a:pPr marL="457200" lvl="0" indent="-298450" rtl="0">
              <a:spcBef>
                <a:spcPts val="0"/>
              </a:spcBef>
              <a:spcAft>
                <a:spcPts val="0"/>
              </a:spcAft>
              <a:buSzPts val="1100"/>
            </a:pPr>
            <a:r>
              <a:rPr lang="en" sz="1100">
                <a:latin typeface="Gadugi" panose="020B0502040204020203" pitchFamily="34" charset="0"/>
              </a:rPr>
              <a:t>Sends analog signals to microcontrollers</a:t>
            </a:r>
            <a:endParaRPr sz="1100">
              <a:latin typeface="Gadugi" panose="020B0502040204020203" pitchFamily="34" charset="0"/>
            </a:endParaRPr>
          </a:p>
          <a:p>
            <a:pPr marL="0" lvl="0" indent="0" rtl="0">
              <a:spcBef>
                <a:spcPts val="1600"/>
              </a:spcBef>
              <a:spcAft>
                <a:spcPts val="1600"/>
              </a:spcAft>
              <a:buNone/>
            </a:pPr>
            <a:endParaRPr sz="1100">
              <a:latin typeface="Gadugi" panose="020B0502040204020203" pitchFamily="34" charset="0"/>
            </a:endParaRPr>
          </a:p>
        </p:txBody>
      </p:sp>
      <p:sp>
        <p:nvSpPr>
          <p:cNvPr id="257" name="Shape 257"/>
          <p:cNvSpPr txBox="1">
            <a:spLocks noGrp="1"/>
          </p:cNvSpPr>
          <p:nvPr>
            <p:ph type="title" idx="4294967295"/>
          </p:nvPr>
        </p:nvSpPr>
        <p:spPr>
          <a:xfrm>
            <a:off x="0" y="-9635"/>
            <a:ext cx="3897086"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a:t>SENSORS</a:t>
            </a:r>
            <a:endParaRPr/>
          </a:p>
        </p:txBody>
      </p:sp>
      <p:sp>
        <p:nvSpPr>
          <p:cNvPr id="260" name="Shape 260"/>
          <p:cNvSpPr txBox="1">
            <a:spLocks noGrp="1"/>
          </p:cNvSpPr>
          <p:nvPr>
            <p:ph type="body" idx="4294967295"/>
          </p:nvPr>
        </p:nvSpPr>
        <p:spPr>
          <a:xfrm>
            <a:off x="3750471" y="1826857"/>
            <a:ext cx="3359320" cy="3202343"/>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AU" sz="1100" b="1" err="1">
                <a:latin typeface="Gadugi" panose="020B0502040204020203" pitchFamily="34" charset="0"/>
              </a:rPr>
              <a:t>LiDARs</a:t>
            </a:r>
            <a:r>
              <a:rPr lang="en-AU" sz="1100" b="1">
                <a:latin typeface="Gadugi" panose="020B0502040204020203" pitchFamily="34" charset="0"/>
              </a:rPr>
              <a:t> (Right)</a:t>
            </a:r>
          </a:p>
          <a:p>
            <a:pPr marL="0" lvl="0" indent="0" rtl="0">
              <a:spcBef>
                <a:spcPts val="0"/>
              </a:spcBef>
              <a:spcAft>
                <a:spcPts val="0"/>
              </a:spcAft>
              <a:buClr>
                <a:schemeClr val="dk1"/>
              </a:buClr>
              <a:buSzPts val="1100"/>
              <a:buFont typeface="Arial"/>
              <a:buNone/>
            </a:pPr>
            <a:endParaRPr sz="1100" b="1">
              <a:latin typeface="Gadugi" panose="020B0502040204020203" pitchFamily="34" charset="0"/>
            </a:endParaRPr>
          </a:p>
          <a:p>
            <a:pPr>
              <a:spcBef>
                <a:spcPts val="0"/>
              </a:spcBef>
              <a:buClr>
                <a:schemeClr val="dk1"/>
              </a:buClr>
              <a:buSzPts val="1100"/>
            </a:pPr>
            <a:r>
              <a:rPr lang="en-AU" sz="1100" err="1">
                <a:latin typeface="Gadugi" panose="020B0502040204020203" pitchFamily="34" charset="0"/>
              </a:rPr>
              <a:t>LiDARs</a:t>
            </a:r>
            <a:r>
              <a:rPr lang="en-AU" sz="1100">
                <a:latin typeface="Gadugi" panose="020B0502040204020203" pitchFamily="34" charset="0"/>
              </a:rPr>
              <a:t> are laser range finders</a:t>
            </a:r>
          </a:p>
          <a:p>
            <a:pPr marL="0" indent="0">
              <a:spcBef>
                <a:spcPts val="0"/>
              </a:spcBef>
              <a:buClr>
                <a:schemeClr val="dk1"/>
              </a:buClr>
              <a:buSzPts val="1100"/>
              <a:buNone/>
            </a:pPr>
            <a:endParaRPr lang="en-AU" sz="1100">
              <a:latin typeface="Gadugi" panose="020B0502040204020203" pitchFamily="34" charset="0"/>
            </a:endParaRPr>
          </a:p>
          <a:p>
            <a:pPr>
              <a:spcBef>
                <a:spcPts val="0"/>
              </a:spcBef>
              <a:buClr>
                <a:schemeClr val="dk1"/>
              </a:buClr>
              <a:buSzPts val="1100"/>
            </a:pPr>
            <a:r>
              <a:rPr lang="en-AU" sz="1100">
                <a:latin typeface="Gadugi" panose="020B0502040204020203" pitchFamily="34" charset="0"/>
              </a:rPr>
              <a:t>Four </a:t>
            </a:r>
            <a:r>
              <a:rPr lang="en-AU" sz="1100" err="1">
                <a:latin typeface="Gadugi" panose="020B0502040204020203" pitchFamily="34" charset="0"/>
              </a:rPr>
              <a:t>LiDARs</a:t>
            </a:r>
            <a:r>
              <a:rPr lang="en-AU" sz="1100">
                <a:latin typeface="Gadugi" panose="020B0502040204020203" pitchFamily="34" charset="0"/>
              </a:rPr>
              <a:t> were used to calculate distances to edges of the fields </a:t>
            </a:r>
          </a:p>
          <a:p>
            <a:pPr marL="0" indent="0">
              <a:spcBef>
                <a:spcPts val="0"/>
              </a:spcBef>
              <a:buClr>
                <a:schemeClr val="dk1"/>
              </a:buClr>
              <a:buSzPts val="1100"/>
              <a:buNone/>
            </a:pPr>
            <a:endParaRPr lang="en-AU" sz="1100">
              <a:latin typeface="Gadugi" panose="020B0502040204020203" pitchFamily="34" charset="0"/>
            </a:endParaRPr>
          </a:p>
          <a:p>
            <a:pPr>
              <a:spcBef>
                <a:spcPts val="0"/>
              </a:spcBef>
              <a:buClr>
                <a:schemeClr val="dk1"/>
              </a:buClr>
              <a:buSzPts val="1100"/>
            </a:pPr>
            <a:r>
              <a:rPr lang="en-AU" sz="1100" err="1">
                <a:latin typeface="Gadugi" panose="020B0502040204020203" pitchFamily="34" charset="0"/>
              </a:rPr>
              <a:t>LiDARs</a:t>
            </a:r>
            <a:r>
              <a:rPr lang="en-AU" sz="1100">
                <a:latin typeface="Gadugi" panose="020B0502040204020203" pitchFamily="34" charset="0"/>
              </a:rPr>
              <a:t> were positioned to face forward, backward, left &amp; right of the robot</a:t>
            </a:r>
          </a:p>
          <a:p>
            <a:pPr marL="0" indent="0">
              <a:spcBef>
                <a:spcPts val="0"/>
              </a:spcBef>
              <a:buClr>
                <a:schemeClr val="dk1"/>
              </a:buClr>
              <a:buSzPts val="1100"/>
              <a:buNone/>
            </a:pPr>
            <a:endParaRPr lang="en-AU" sz="1100">
              <a:latin typeface="Gadugi" panose="020B0502040204020203" pitchFamily="34" charset="0"/>
            </a:endParaRPr>
          </a:p>
          <a:p>
            <a:pPr>
              <a:spcBef>
                <a:spcPts val="0"/>
              </a:spcBef>
              <a:buClr>
                <a:schemeClr val="dk1"/>
              </a:buClr>
              <a:buSzPts val="1100"/>
            </a:pPr>
            <a:r>
              <a:rPr lang="en-AU" sz="1100">
                <a:latin typeface="Gadugi" panose="020B0502040204020203" pitchFamily="34" charset="0"/>
              </a:rPr>
              <a:t>The LiDAR values are used to calculate the robot’s position on the field in conjunction with the camera field position calculations </a:t>
            </a:r>
          </a:p>
          <a:p>
            <a:pPr>
              <a:spcBef>
                <a:spcPts val="1600"/>
              </a:spcBef>
              <a:buClr>
                <a:schemeClr val="dk1"/>
              </a:buClr>
              <a:buSzPts val="1100"/>
            </a:pPr>
            <a:endParaRPr sz="1100">
              <a:latin typeface="Gadugi" panose="020B0502040204020203" pitchFamily="34" charset="0"/>
            </a:endParaRPr>
          </a:p>
          <a:p>
            <a:pPr marL="0" lvl="0" indent="0" rtl="0">
              <a:spcBef>
                <a:spcPts val="1600"/>
              </a:spcBef>
              <a:spcAft>
                <a:spcPts val="0"/>
              </a:spcAft>
              <a:buClr>
                <a:schemeClr val="dk1"/>
              </a:buClr>
              <a:buSzPts val="1100"/>
              <a:buFont typeface="Arial"/>
              <a:buNone/>
            </a:pPr>
            <a:endParaRPr sz="1100" b="1">
              <a:latin typeface="Gadugi" panose="020B0502040204020203" pitchFamily="34" charset="0"/>
            </a:endParaRPr>
          </a:p>
          <a:p>
            <a:pPr marL="0" lvl="0" indent="0" rtl="0">
              <a:spcBef>
                <a:spcPts val="1600"/>
              </a:spcBef>
              <a:spcAft>
                <a:spcPts val="1600"/>
              </a:spcAft>
              <a:buNone/>
            </a:pPr>
            <a:endParaRPr sz="1100">
              <a:latin typeface="Gadugi" panose="020B0502040204020203" pitchFamily="34" charset="0"/>
            </a:endParaRPr>
          </a:p>
        </p:txBody>
      </p:sp>
      <p:pic>
        <p:nvPicPr>
          <p:cNvPr id="3" name="Picture 2">
            <a:extLst>
              <a:ext uri="{FF2B5EF4-FFF2-40B4-BE49-F238E27FC236}">
                <a16:creationId xmlns:a16="http://schemas.microsoft.com/office/drawing/2014/main" id="{D13BC190-2603-40E3-BD2E-272484440774}"/>
              </a:ext>
            </a:extLst>
          </p:cNvPr>
          <p:cNvPicPr>
            <a:picLocks noChangeAspect="1"/>
          </p:cNvPicPr>
          <p:nvPr/>
        </p:nvPicPr>
        <p:blipFill>
          <a:blip r:embed="rId4"/>
          <a:stretch>
            <a:fillRect/>
          </a:stretch>
        </p:blipFill>
        <p:spPr>
          <a:xfrm>
            <a:off x="444870" y="2821658"/>
            <a:ext cx="2644337" cy="1762891"/>
          </a:xfrm>
          <a:prstGeom prst="rect">
            <a:avLst/>
          </a:prstGeom>
        </p:spPr>
      </p:pic>
      <p:pic>
        <p:nvPicPr>
          <p:cNvPr id="5" name="Picture 4">
            <a:extLst>
              <a:ext uri="{FF2B5EF4-FFF2-40B4-BE49-F238E27FC236}">
                <a16:creationId xmlns:a16="http://schemas.microsoft.com/office/drawing/2014/main" id="{70A10591-B535-4CED-8775-E4800FDA6776}"/>
              </a:ext>
            </a:extLst>
          </p:cNvPr>
          <p:cNvPicPr>
            <a:picLocks noChangeAspect="1"/>
          </p:cNvPicPr>
          <p:nvPr/>
        </p:nvPicPr>
        <p:blipFill rotWithShape="1">
          <a:blip r:embed="rId5"/>
          <a:srcRect l="29217" t="32321" r="29979" b="29628"/>
          <a:stretch/>
        </p:blipFill>
        <p:spPr>
          <a:xfrm>
            <a:off x="7162800" y="2420180"/>
            <a:ext cx="1769272" cy="1099930"/>
          </a:xfrm>
          <a:prstGeom prst="rect">
            <a:avLst/>
          </a:prstGeom>
        </p:spPr>
      </p:pic>
    </p:spTree>
    <p:extLst>
      <p:ext uri="{BB962C8B-B14F-4D97-AF65-F5344CB8AC3E}">
        <p14:creationId xmlns:p14="http://schemas.microsoft.com/office/powerpoint/2010/main" val="1435269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66"/>
        <p:cNvGrpSpPr/>
        <p:nvPr/>
      </p:nvGrpSpPr>
      <p:grpSpPr>
        <a:xfrm>
          <a:off x="0" y="0"/>
          <a:ext cx="0" cy="0"/>
          <a:chOff x="0" y="0"/>
          <a:chExt cx="0" cy="0"/>
        </a:xfrm>
      </p:grpSpPr>
      <p:sp>
        <p:nvSpPr>
          <p:cNvPr id="267" name="Shape 267"/>
          <p:cNvSpPr txBox="1">
            <a:spLocks noGrp="1"/>
          </p:cNvSpPr>
          <p:nvPr>
            <p:ph type="body" idx="4294967295"/>
          </p:nvPr>
        </p:nvSpPr>
        <p:spPr>
          <a:xfrm>
            <a:off x="4030663" y="285750"/>
            <a:ext cx="5113337" cy="22860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100" b="1">
                <a:latin typeface="Gadugi" panose="020B0502040204020203" pitchFamily="34" charset="0"/>
              </a:rPr>
              <a:t>Microcontrollers</a:t>
            </a:r>
            <a:endParaRPr sz="1100" b="1">
              <a:latin typeface="Gadugi" panose="020B0502040204020203" pitchFamily="34" charset="0"/>
            </a:endParaRPr>
          </a:p>
          <a:p>
            <a:pPr marL="0" lvl="0" indent="0" rtl="0">
              <a:spcBef>
                <a:spcPts val="1600"/>
              </a:spcBef>
              <a:spcAft>
                <a:spcPts val="0"/>
              </a:spcAft>
              <a:buClr>
                <a:schemeClr val="dk1"/>
              </a:buClr>
              <a:buSzPts val="1100"/>
              <a:buFont typeface="Arial"/>
              <a:buNone/>
            </a:pPr>
            <a:r>
              <a:rPr lang="en" sz="1100">
                <a:latin typeface="Gadugi" panose="020B0502040204020203" pitchFamily="34" charset="0"/>
              </a:rPr>
              <a:t>There are two Teensy 3.5 microcontrollers &amp; </a:t>
            </a:r>
            <a:r>
              <a:rPr lang="en-AU" sz="1100">
                <a:latin typeface="Gadugi" panose="020B0502040204020203" pitchFamily="34" charset="0"/>
              </a:rPr>
              <a:t>one ARM Cortex M7 on each robot</a:t>
            </a:r>
            <a:r>
              <a:rPr lang="en" sz="1100">
                <a:latin typeface="Gadugi" panose="020B0502040204020203" pitchFamily="34" charset="0"/>
              </a:rPr>
              <a:t>:</a:t>
            </a:r>
            <a:endParaRPr sz="1100">
              <a:latin typeface="Gadugi" panose="020B0502040204020203" pitchFamily="34" charset="0"/>
            </a:endParaRPr>
          </a:p>
          <a:p>
            <a:pPr marL="330200" indent="-171450">
              <a:lnSpc>
                <a:spcPct val="100000"/>
              </a:lnSpc>
              <a:spcBef>
                <a:spcPts val="1600"/>
              </a:spcBef>
              <a:buSzPts val="1100"/>
            </a:pPr>
            <a:r>
              <a:rPr lang="en-AU" sz="1100">
                <a:latin typeface="Gadugi" panose="020B0502040204020203" pitchFamily="34" charset="0"/>
              </a:rPr>
              <a:t>LiDAR Slave (Teensy 3.5): Dedicated to reading the four </a:t>
            </a:r>
            <a:r>
              <a:rPr lang="en-AU" sz="1100" err="1">
                <a:latin typeface="Gadugi" panose="020B0502040204020203" pitchFamily="34" charset="0"/>
              </a:rPr>
              <a:t>LiDARs</a:t>
            </a:r>
            <a:endParaRPr lang="en-AU" sz="1100">
              <a:latin typeface="Gadugi" panose="020B0502040204020203" pitchFamily="34" charset="0"/>
            </a:endParaRPr>
          </a:p>
          <a:p>
            <a:pPr marL="330200" indent="-171450">
              <a:lnSpc>
                <a:spcPct val="100000"/>
              </a:lnSpc>
              <a:spcBef>
                <a:spcPts val="1600"/>
              </a:spcBef>
              <a:buSzPts val="1100"/>
            </a:pPr>
            <a:r>
              <a:rPr lang="en" sz="1100">
                <a:latin typeface="Gadugi" panose="020B0502040204020203" pitchFamily="34" charset="0"/>
              </a:rPr>
              <a:t>Master (</a:t>
            </a:r>
            <a:r>
              <a:rPr lang="en-AU" sz="1100">
                <a:latin typeface="Gadugi" panose="020B0502040204020203" pitchFamily="34" charset="0"/>
              </a:rPr>
              <a:t>Teensy 3.5)</a:t>
            </a:r>
            <a:r>
              <a:rPr lang="en" sz="1100">
                <a:latin typeface="Gadugi" panose="020B0502040204020203" pitchFamily="34" charset="0"/>
              </a:rPr>
              <a:t>: </a:t>
            </a:r>
            <a:r>
              <a:rPr lang="en-AU" sz="1100">
                <a:latin typeface="Gadugi" panose="020B0502040204020203" pitchFamily="34" charset="0"/>
              </a:rPr>
              <a:t>Pulls data from the LiDAR &amp; Camera Slaves and all other sensors</a:t>
            </a:r>
            <a:endParaRPr lang="en" sz="1100">
              <a:latin typeface="Gadugi" panose="020B0502040204020203" pitchFamily="34" charset="0"/>
            </a:endParaRPr>
          </a:p>
          <a:p>
            <a:pPr marL="330200" indent="-171450">
              <a:lnSpc>
                <a:spcPct val="100000"/>
              </a:lnSpc>
              <a:spcBef>
                <a:spcPts val="1600"/>
              </a:spcBef>
              <a:buSzPts val="1100"/>
            </a:pPr>
            <a:r>
              <a:rPr lang="en" sz="1100">
                <a:latin typeface="Gadugi" panose="020B0502040204020203" pitchFamily="34" charset="0"/>
              </a:rPr>
              <a:t>Camera Microcontroller (</a:t>
            </a:r>
            <a:r>
              <a:rPr lang="en-AU" sz="1100">
                <a:latin typeface="Gadugi" panose="020B0502040204020203" pitchFamily="34" charset="0"/>
              </a:rPr>
              <a:t>ARM Cortex M7)</a:t>
            </a:r>
            <a:r>
              <a:rPr lang="en" sz="1100">
                <a:latin typeface="Gadugi" panose="020B0502040204020203" pitchFamily="34" charset="0"/>
              </a:rPr>
              <a:t>: reads and interprets data from the camera</a:t>
            </a:r>
          </a:p>
          <a:p>
            <a:pPr marL="330200" indent="-171450">
              <a:lnSpc>
                <a:spcPct val="100000"/>
              </a:lnSpc>
              <a:spcBef>
                <a:spcPts val="1600"/>
              </a:spcBef>
              <a:buSzPts val="1100"/>
            </a:pPr>
            <a:r>
              <a:rPr lang="en-AU" sz="1100">
                <a:latin typeface="Gadugi" panose="020B0502040204020203" pitchFamily="34" charset="0"/>
              </a:rPr>
              <a:t>Master then performs calculations and writes to motor controllers</a:t>
            </a:r>
            <a:endParaRPr sz="1100">
              <a:latin typeface="Gadugi" panose="020B0502040204020203" pitchFamily="34" charset="0"/>
            </a:endParaRPr>
          </a:p>
        </p:txBody>
      </p:sp>
      <p:sp>
        <p:nvSpPr>
          <p:cNvPr id="268" name="Shape 268"/>
          <p:cNvSpPr txBox="1">
            <a:spLocks noGrp="1"/>
          </p:cNvSpPr>
          <p:nvPr>
            <p:ph type="title" idx="4294967295"/>
          </p:nvPr>
        </p:nvSpPr>
        <p:spPr>
          <a:xfrm>
            <a:off x="0" y="0"/>
            <a:ext cx="3950100" cy="444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ELECTRONICS</a:t>
            </a:r>
            <a:endParaRPr/>
          </a:p>
        </p:txBody>
      </p:sp>
      <p:sp>
        <p:nvSpPr>
          <p:cNvPr id="271" name="Shape 271"/>
          <p:cNvSpPr txBox="1">
            <a:spLocks noGrp="1"/>
          </p:cNvSpPr>
          <p:nvPr>
            <p:ph type="title" idx="4294967295"/>
          </p:nvPr>
        </p:nvSpPr>
        <p:spPr>
          <a:xfrm>
            <a:off x="287764" y="444500"/>
            <a:ext cx="3374571" cy="363538"/>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endParaRPr sz="1100">
              <a:solidFill>
                <a:srgbClr val="000000"/>
              </a:solidFill>
            </a:endParaRPr>
          </a:p>
          <a:p>
            <a:pPr marL="0" lvl="0" indent="0" algn="ctr" rtl="0">
              <a:spcBef>
                <a:spcPts val="0"/>
              </a:spcBef>
              <a:spcAft>
                <a:spcPts val="0"/>
              </a:spcAft>
              <a:buNone/>
            </a:pPr>
            <a:r>
              <a:rPr lang="en" sz="1000">
                <a:solidFill>
                  <a:srgbClr val="000000"/>
                </a:solidFill>
              </a:rPr>
              <a:t>MICROCONTROLLER STRUCTURE</a:t>
            </a:r>
            <a:endParaRPr sz="1000">
              <a:solidFill>
                <a:srgbClr val="000000"/>
              </a:solidFill>
            </a:endParaRPr>
          </a:p>
        </p:txBody>
      </p:sp>
      <p:sp>
        <p:nvSpPr>
          <p:cNvPr id="269" name="Shape 269"/>
          <p:cNvSpPr txBox="1"/>
          <p:nvPr/>
        </p:nvSpPr>
        <p:spPr>
          <a:xfrm>
            <a:off x="3950100" y="3129906"/>
            <a:ext cx="5061900" cy="17526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100" b="1">
                <a:solidFill>
                  <a:schemeClr val="tx1">
                    <a:lumMod val="85000"/>
                    <a:lumOff val="15000"/>
                  </a:schemeClr>
                </a:solidFill>
                <a:latin typeface="Gadugi" panose="020B0502040204020203" pitchFamily="34" charset="0"/>
                <a:ea typeface="Varela"/>
                <a:cs typeface="Varela"/>
                <a:sym typeface="Varela"/>
              </a:rPr>
              <a:t>Camera</a:t>
            </a:r>
            <a:endParaRPr sz="1100">
              <a:solidFill>
                <a:schemeClr val="tx1">
                  <a:lumMod val="85000"/>
                  <a:lumOff val="15000"/>
                </a:schemeClr>
              </a:solidFill>
              <a:latin typeface="Gadugi" panose="020B0502040204020203" pitchFamily="34" charset="0"/>
              <a:ea typeface="Varela"/>
              <a:cs typeface="Varela"/>
              <a:sym typeface="Varela"/>
            </a:endParaRPr>
          </a:p>
          <a:p>
            <a:pPr marL="0" lvl="0" indent="0" rtl="0">
              <a:lnSpc>
                <a:spcPct val="115000"/>
              </a:lnSpc>
              <a:spcBef>
                <a:spcPts val="1000"/>
              </a:spcBef>
              <a:spcAft>
                <a:spcPts val="0"/>
              </a:spcAft>
              <a:buNone/>
            </a:pPr>
            <a:r>
              <a:rPr lang="en" sz="1100">
                <a:solidFill>
                  <a:schemeClr val="tx1">
                    <a:lumMod val="85000"/>
                    <a:lumOff val="15000"/>
                  </a:schemeClr>
                </a:solidFill>
                <a:latin typeface="Gadugi" panose="020B0502040204020203" pitchFamily="34" charset="0"/>
                <a:ea typeface="Varela"/>
                <a:cs typeface="Varela"/>
                <a:sym typeface="Varela"/>
              </a:rPr>
              <a:t>An OpenMV camera is used to track the goals &amp; </a:t>
            </a:r>
            <a:r>
              <a:rPr lang="en-AU" sz="1100">
                <a:solidFill>
                  <a:schemeClr val="tx1">
                    <a:lumMod val="85000"/>
                    <a:lumOff val="15000"/>
                  </a:schemeClr>
                </a:solidFill>
                <a:latin typeface="Gadugi" panose="020B0502040204020203" pitchFamily="34" charset="0"/>
                <a:ea typeface="Varela"/>
                <a:cs typeface="Varela"/>
                <a:sym typeface="Varela"/>
              </a:rPr>
              <a:t>ball</a:t>
            </a:r>
            <a:r>
              <a:rPr lang="en" sz="1100">
                <a:solidFill>
                  <a:schemeClr val="tx1">
                    <a:lumMod val="85000"/>
                    <a:lumOff val="15000"/>
                  </a:schemeClr>
                </a:solidFill>
                <a:latin typeface="Gadugi" panose="020B0502040204020203" pitchFamily="34" charset="0"/>
                <a:ea typeface="Varela"/>
                <a:cs typeface="Varela"/>
                <a:sym typeface="Varela"/>
              </a:rPr>
              <a:t>. The camera faces upwards towards a </a:t>
            </a:r>
            <a:r>
              <a:rPr lang="en-AU" sz="1100">
                <a:solidFill>
                  <a:schemeClr val="tx1">
                    <a:lumMod val="85000"/>
                    <a:lumOff val="15000"/>
                  </a:schemeClr>
                </a:solidFill>
                <a:latin typeface="Gadugi" panose="020B0502040204020203" pitchFamily="34" charset="0"/>
                <a:ea typeface="Varela"/>
                <a:cs typeface="Varela"/>
                <a:sym typeface="Varela"/>
              </a:rPr>
              <a:t>parabolic </a:t>
            </a:r>
            <a:r>
              <a:rPr lang="en" sz="1100">
                <a:solidFill>
                  <a:schemeClr val="tx1">
                    <a:lumMod val="85000"/>
                    <a:lumOff val="15000"/>
                  </a:schemeClr>
                </a:solidFill>
                <a:latin typeface="Gadugi" panose="020B0502040204020203" pitchFamily="34" charset="0"/>
                <a:ea typeface="Varela"/>
                <a:cs typeface="Varela"/>
                <a:sym typeface="Varela"/>
              </a:rPr>
              <a:t>mirror, allowing full 360 degree vision.</a:t>
            </a:r>
            <a:endParaRPr sz="1100">
              <a:solidFill>
                <a:schemeClr val="tx1">
                  <a:lumMod val="85000"/>
                  <a:lumOff val="15000"/>
                </a:schemeClr>
              </a:solidFill>
              <a:latin typeface="Gadugi" panose="020B0502040204020203" pitchFamily="34" charset="0"/>
              <a:ea typeface="Varela"/>
              <a:cs typeface="Varela"/>
              <a:sym typeface="Varela"/>
            </a:endParaRPr>
          </a:p>
          <a:p>
            <a:pPr marL="457200" lvl="0" indent="-298450" rtl="0">
              <a:lnSpc>
                <a:spcPct val="115000"/>
              </a:lnSpc>
              <a:spcBef>
                <a:spcPts val="1000"/>
              </a:spcBef>
              <a:spcAft>
                <a:spcPts val="0"/>
              </a:spcAft>
              <a:buSzPts val="1100"/>
              <a:buFont typeface="Arial" panose="020B0604020202020204" pitchFamily="34" charset="0"/>
              <a:buChar char="•"/>
            </a:pPr>
            <a:r>
              <a:rPr lang="en" sz="1100">
                <a:solidFill>
                  <a:schemeClr val="tx1">
                    <a:lumMod val="85000"/>
                    <a:lumOff val="15000"/>
                  </a:schemeClr>
                </a:solidFill>
                <a:latin typeface="Gadugi" panose="020B0502040204020203" pitchFamily="34" charset="0"/>
                <a:ea typeface="Varela"/>
                <a:cs typeface="Varela"/>
                <a:sym typeface="Varela"/>
              </a:rPr>
              <a:t>Ideal for goal tracking since it sends processed object data (colour, position and size)</a:t>
            </a:r>
            <a:endParaRPr sz="1100">
              <a:solidFill>
                <a:schemeClr val="tx1">
                  <a:lumMod val="85000"/>
                  <a:lumOff val="15000"/>
                </a:schemeClr>
              </a:solidFill>
              <a:latin typeface="Gadugi" panose="020B0502040204020203" pitchFamily="34" charset="0"/>
              <a:ea typeface="Varela"/>
              <a:cs typeface="Varela"/>
              <a:sym typeface="Varela"/>
            </a:endParaRPr>
          </a:p>
          <a:p>
            <a:pPr marL="457200" lvl="0" indent="-298450" rtl="0">
              <a:lnSpc>
                <a:spcPct val="115000"/>
              </a:lnSpc>
              <a:spcBef>
                <a:spcPts val="0"/>
              </a:spcBef>
              <a:spcAft>
                <a:spcPts val="0"/>
              </a:spcAft>
              <a:buSzPts val="1100"/>
              <a:buFont typeface="Arial" panose="020B0604020202020204" pitchFamily="34" charset="0"/>
              <a:buChar char="•"/>
            </a:pPr>
            <a:r>
              <a:rPr lang="en" sz="1100">
                <a:solidFill>
                  <a:schemeClr val="tx1">
                    <a:lumMod val="85000"/>
                    <a:lumOff val="15000"/>
                  </a:schemeClr>
                </a:solidFill>
                <a:latin typeface="Gadugi" panose="020B0502040204020203" pitchFamily="34" charset="0"/>
                <a:ea typeface="Varela"/>
                <a:cs typeface="Varela"/>
                <a:sym typeface="Varela"/>
              </a:rPr>
              <a:t>Requires very little processing power from the microcontroller</a:t>
            </a:r>
            <a:endParaRPr sz="1100">
              <a:solidFill>
                <a:schemeClr val="tx1">
                  <a:lumMod val="85000"/>
                  <a:lumOff val="15000"/>
                </a:schemeClr>
              </a:solidFill>
              <a:latin typeface="Gadugi" panose="020B0502040204020203" pitchFamily="34" charset="0"/>
              <a:ea typeface="Varela"/>
              <a:cs typeface="Varela"/>
              <a:sym typeface="Varela"/>
            </a:endParaRPr>
          </a:p>
          <a:p>
            <a:pPr marL="457200" lvl="0" indent="-298450" rtl="0">
              <a:lnSpc>
                <a:spcPct val="115000"/>
              </a:lnSpc>
              <a:spcBef>
                <a:spcPts val="0"/>
              </a:spcBef>
              <a:spcAft>
                <a:spcPts val="0"/>
              </a:spcAft>
              <a:buSzPts val="1100"/>
              <a:buFont typeface="Arial" panose="020B0604020202020204" pitchFamily="34" charset="0"/>
              <a:buChar char="•"/>
            </a:pPr>
            <a:r>
              <a:rPr lang="en" sz="1100">
                <a:solidFill>
                  <a:schemeClr val="tx1">
                    <a:lumMod val="85000"/>
                    <a:lumOff val="15000"/>
                  </a:schemeClr>
                </a:solidFill>
                <a:latin typeface="Gadugi" panose="020B0502040204020203" pitchFamily="34" charset="0"/>
                <a:ea typeface="Varela"/>
                <a:cs typeface="Varela"/>
                <a:sym typeface="Varela"/>
              </a:rPr>
              <a:t>The native camera has a field of view of 115°, a 320x240 pixel image sensor, and communicates over Serial</a:t>
            </a:r>
            <a:endParaRPr sz="1100" b="1">
              <a:solidFill>
                <a:schemeClr val="tx1">
                  <a:lumMod val="85000"/>
                  <a:lumOff val="15000"/>
                </a:schemeClr>
              </a:solidFill>
              <a:latin typeface="Gadugi" panose="020B0502040204020203" pitchFamily="34" charset="0"/>
              <a:ea typeface="Varela"/>
              <a:cs typeface="Varela"/>
              <a:sym typeface="Varela"/>
            </a:endParaRPr>
          </a:p>
        </p:txBody>
      </p:sp>
      <p:pic>
        <p:nvPicPr>
          <p:cNvPr id="2050" name="Picture 2" descr="Image result for cortex m7 open mv">
            <a:extLst>
              <a:ext uri="{FF2B5EF4-FFF2-40B4-BE49-F238E27FC236}">
                <a16:creationId xmlns:a16="http://schemas.microsoft.com/office/drawing/2014/main" id="{36448F6F-B450-4DAF-BC86-44419DCB9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90" y="960685"/>
            <a:ext cx="826339" cy="8263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eensy 3.5">
            <a:extLst>
              <a:ext uri="{FF2B5EF4-FFF2-40B4-BE49-F238E27FC236}">
                <a16:creationId xmlns:a16="http://schemas.microsoft.com/office/drawing/2014/main" id="{2E06C5A3-E98A-4606-A33F-A30DCBD679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834" b="27962"/>
          <a:stretch/>
        </p:blipFill>
        <p:spPr bwMode="auto">
          <a:xfrm rot="5400000">
            <a:off x="142583" y="2544872"/>
            <a:ext cx="1206947" cy="4091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teensy 3.5">
            <a:extLst>
              <a:ext uri="{FF2B5EF4-FFF2-40B4-BE49-F238E27FC236}">
                <a16:creationId xmlns:a16="http://schemas.microsoft.com/office/drawing/2014/main" id="{53BA8A46-5F29-407F-897A-C5F0887070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834" b="27962"/>
          <a:stretch/>
        </p:blipFill>
        <p:spPr bwMode="auto">
          <a:xfrm rot="5400000">
            <a:off x="1892466" y="1561548"/>
            <a:ext cx="1521573" cy="51585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EC0CFEC-CE95-4B0D-8FD9-100E9A1FFD8F}"/>
              </a:ext>
            </a:extLst>
          </p:cNvPr>
          <p:cNvSpPr txBox="1"/>
          <p:nvPr/>
        </p:nvSpPr>
        <p:spPr>
          <a:xfrm>
            <a:off x="262705" y="3336424"/>
            <a:ext cx="966705" cy="261610"/>
          </a:xfrm>
          <a:prstGeom prst="rect">
            <a:avLst/>
          </a:prstGeom>
          <a:noFill/>
        </p:spPr>
        <p:txBody>
          <a:bodyPr wrap="square" rtlCol="0">
            <a:spAutoFit/>
          </a:bodyPr>
          <a:lstStyle/>
          <a:p>
            <a:pPr algn="ctr"/>
            <a:r>
              <a:rPr lang="en-AU" sz="1100"/>
              <a:t>LiDAR Slave</a:t>
            </a:r>
          </a:p>
        </p:txBody>
      </p:sp>
      <p:sp>
        <p:nvSpPr>
          <p:cNvPr id="17" name="TextBox 16">
            <a:extLst>
              <a:ext uri="{FF2B5EF4-FFF2-40B4-BE49-F238E27FC236}">
                <a16:creationId xmlns:a16="http://schemas.microsoft.com/office/drawing/2014/main" id="{00379C2B-21BB-45C3-9D1A-EFDB8CA3FC31}"/>
              </a:ext>
            </a:extLst>
          </p:cNvPr>
          <p:cNvSpPr txBox="1"/>
          <p:nvPr/>
        </p:nvSpPr>
        <p:spPr>
          <a:xfrm>
            <a:off x="173973" y="1819477"/>
            <a:ext cx="1132775" cy="261610"/>
          </a:xfrm>
          <a:prstGeom prst="rect">
            <a:avLst/>
          </a:prstGeom>
          <a:noFill/>
        </p:spPr>
        <p:txBody>
          <a:bodyPr wrap="square" rtlCol="0">
            <a:spAutoFit/>
          </a:bodyPr>
          <a:lstStyle/>
          <a:p>
            <a:pPr algn="ctr"/>
            <a:r>
              <a:rPr lang="en-AU" sz="1100"/>
              <a:t>Camera Slave</a:t>
            </a:r>
          </a:p>
        </p:txBody>
      </p:sp>
      <p:sp>
        <p:nvSpPr>
          <p:cNvPr id="18" name="TextBox 17">
            <a:extLst>
              <a:ext uri="{FF2B5EF4-FFF2-40B4-BE49-F238E27FC236}">
                <a16:creationId xmlns:a16="http://schemas.microsoft.com/office/drawing/2014/main" id="{DE833D2C-F55B-41CF-ADDF-5AEA534C23E0}"/>
              </a:ext>
            </a:extLst>
          </p:cNvPr>
          <p:cNvSpPr txBox="1"/>
          <p:nvPr/>
        </p:nvSpPr>
        <p:spPr>
          <a:xfrm>
            <a:off x="1967452" y="2651232"/>
            <a:ext cx="1371600" cy="261610"/>
          </a:xfrm>
          <a:prstGeom prst="rect">
            <a:avLst/>
          </a:prstGeom>
          <a:noFill/>
        </p:spPr>
        <p:txBody>
          <a:bodyPr wrap="square" rtlCol="0">
            <a:spAutoFit/>
          </a:bodyPr>
          <a:lstStyle/>
          <a:p>
            <a:pPr algn="ctr"/>
            <a:r>
              <a:rPr lang="en-AU" sz="1100"/>
              <a:t>Master Teensy</a:t>
            </a:r>
          </a:p>
        </p:txBody>
      </p:sp>
      <p:sp>
        <p:nvSpPr>
          <p:cNvPr id="21" name="TextBox 20">
            <a:extLst>
              <a:ext uri="{FF2B5EF4-FFF2-40B4-BE49-F238E27FC236}">
                <a16:creationId xmlns:a16="http://schemas.microsoft.com/office/drawing/2014/main" id="{3ACEAC25-9CA6-4F44-85DB-5DD83E1FE231}"/>
              </a:ext>
            </a:extLst>
          </p:cNvPr>
          <p:cNvSpPr txBox="1"/>
          <p:nvPr/>
        </p:nvSpPr>
        <p:spPr>
          <a:xfrm>
            <a:off x="-2043" y="4006206"/>
            <a:ext cx="1565280" cy="430887"/>
          </a:xfrm>
          <a:prstGeom prst="rect">
            <a:avLst/>
          </a:prstGeom>
          <a:noFill/>
        </p:spPr>
        <p:txBody>
          <a:bodyPr wrap="square" rtlCol="0">
            <a:spAutoFit/>
          </a:bodyPr>
          <a:lstStyle/>
          <a:p>
            <a:pPr algn="ctr"/>
            <a:r>
              <a:rPr lang="en-AU" sz="1100"/>
              <a:t>Other Sensor Raw Data</a:t>
            </a:r>
          </a:p>
          <a:p>
            <a:pPr algn="ctr"/>
            <a:r>
              <a:rPr lang="en-AU" sz="1100"/>
              <a:t>(Light &amp; IMU etc)</a:t>
            </a:r>
          </a:p>
        </p:txBody>
      </p:sp>
      <p:sp>
        <p:nvSpPr>
          <p:cNvPr id="22" name="TextBox 21">
            <a:extLst>
              <a:ext uri="{FF2B5EF4-FFF2-40B4-BE49-F238E27FC236}">
                <a16:creationId xmlns:a16="http://schemas.microsoft.com/office/drawing/2014/main" id="{17A65980-4CE7-4D5E-AC3A-617FB845AC76}"/>
              </a:ext>
            </a:extLst>
          </p:cNvPr>
          <p:cNvSpPr txBox="1"/>
          <p:nvPr/>
        </p:nvSpPr>
        <p:spPr>
          <a:xfrm>
            <a:off x="1967452" y="4006206"/>
            <a:ext cx="1371600" cy="430887"/>
          </a:xfrm>
          <a:prstGeom prst="rect">
            <a:avLst/>
          </a:prstGeom>
          <a:noFill/>
        </p:spPr>
        <p:txBody>
          <a:bodyPr wrap="square" rtlCol="0">
            <a:spAutoFit/>
          </a:bodyPr>
          <a:lstStyle/>
          <a:p>
            <a:pPr algn="ctr"/>
            <a:r>
              <a:rPr lang="en-AU" sz="1100"/>
              <a:t>analog write to motor controllers</a:t>
            </a:r>
          </a:p>
        </p:txBody>
      </p:sp>
      <p:cxnSp>
        <p:nvCxnSpPr>
          <p:cNvPr id="3" name="Straight Connector 2">
            <a:extLst>
              <a:ext uri="{FF2B5EF4-FFF2-40B4-BE49-F238E27FC236}">
                <a16:creationId xmlns:a16="http://schemas.microsoft.com/office/drawing/2014/main" id="{F28F6823-AF2E-4072-AA0A-34C4617F4168}"/>
              </a:ext>
            </a:extLst>
          </p:cNvPr>
          <p:cNvCxnSpPr>
            <a:cxnSpLocks/>
            <a:stCxn id="21" idx="0"/>
          </p:cNvCxnSpPr>
          <p:nvPr/>
        </p:nvCxnSpPr>
        <p:spPr>
          <a:xfrm flipV="1">
            <a:off x="780597" y="3260912"/>
            <a:ext cx="859944" cy="745294"/>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6410C77F-8DBF-4FB4-8DD9-C7DB81C0D8B4}"/>
              </a:ext>
            </a:extLst>
          </p:cNvPr>
          <p:cNvCxnSpPr>
            <a:cxnSpLocks/>
            <a:stCxn id="2052" idx="0"/>
          </p:cNvCxnSpPr>
          <p:nvPr/>
        </p:nvCxnSpPr>
        <p:spPr>
          <a:xfrm>
            <a:off x="950652" y="2749468"/>
            <a:ext cx="689889" cy="6266"/>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7CF0BA01-52DD-4AE7-83DA-987F63FC4EDE}"/>
              </a:ext>
            </a:extLst>
          </p:cNvPr>
          <p:cNvCxnSpPr>
            <a:cxnSpLocks/>
            <a:stCxn id="2050" idx="3"/>
          </p:cNvCxnSpPr>
          <p:nvPr/>
        </p:nvCxnSpPr>
        <p:spPr>
          <a:xfrm>
            <a:off x="1153529" y="1373855"/>
            <a:ext cx="487012" cy="445622"/>
          </a:xfrm>
          <a:prstGeom prst="line">
            <a:avLst/>
          </a:prstGeom>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E0DF21E1-7B41-473F-A490-5349BF8C8085}"/>
              </a:ext>
            </a:extLst>
          </p:cNvPr>
          <p:cNvCxnSpPr>
            <a:stCxn id="9" idx="2"/>
          </p:cNvCxnSpPr>
          <p:nvPr/>
        </p:nvCxnSpPr>
        <p:spPr>
          <a:xfrm flipH="1">
            <a:off x="1640541" y="1819477"/>
            <a:ext cx="754783"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57CBA52F-53DD-429A-8CBD-16181CC6EE1C}"/>
              </a:ext>
            </a:extLst>
          </p:cNvPr>
          <p:cNvCxnSpPr>
            <a:cxnSpLocks/>
          </p:cNvCxnSpPr>
          <p:nvPr/>
        </p:nvCxnSpPr>
        <p:spPr>
          <a:xfrm flipV="1">
            <a:off x="1640541" y="1819477"/>
            <a:ext cx="0" cy="1441436"/>
          </a:xfrm>
          <a:prstGeom prst="line">
            <a:avLst/>
          </a:prstGeom>
        </p:spPr>
        <p:style>
          <a:lnRef idx="3">
            <a:schemeClr val="accent1"/>
          </a:lnRef>
          <a:fillRef idx="0">
            <a:schemeClr val="accent1"/>
          </a:fillRef>
          <a:effectRef idx="2">
            <a:schemeClr val="accent1"/>
          </a:effectRef>
          <a:fontRef idx="minor">
            <a:schemeClr val="tx1"/>
          </a:fontRef>
        </p:style>
      </p:cxnSp>
      <p:sp>
        <p:nvSpPr>
          <p:cNvPr id="27" name="Isosceles Triangle 26">
            <a:extLst>
              <a:ext uri="{FF2B5EF4-FFF2-40B4-BE49-F238E27FC236}">
                <a16:creationId xmlns:a16="http://schemas.microsoft.com/office/drawing/2014/main" id="{ACF502B2-58A1-4D4F-AFB9-070DC1F45338}"/>
              </a:ext>
            </a:extLst>
          </p:cNvPr>
          <p:cNvSpPr/>
          <p:nvPr/>
        </p:nvSpPr>
        <p:spPr>
          <a:xfrm rot="5400000">
            <a:off x="2034933" y="1610740"/>
            <a:ext cx="324422" cy="4456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9" name="Straight Connector 28">
            <a:extLst>
              <a:ext uri="{FF2B5EF4-FFF2-40B4-BE49-F238E27FC236}">
                <a16:creationId xmlns:a16="http://schemas.microsoft.com/office/drawing/2014/main" id="{F83F0DB3-7D56-4A7E-8016-D9721832A73A}"/>
              </a:ext>
            </a:extLst>
          </p:cNvPr>
          <p:cNvCxnSpPr>
            <a:cxnSpLocks/>
            <a:stCxn id="18" idx="2"/>
            <a:endCxn id="22" idx="0"/>
          </p:cNvCxnSpPr>
          <p:nvPr/>
        </p:nvCxnSpPr>
        <p:spPr>
          <a:xfrm>
            <a:off x="2653252" y="2912842"/>
            <a:ext cx="0" cy="1093364"/>
          </a:xfrm>
          <a:prstGeom prst="line">
            <a:avLst/>
          </a:prstGeom>
        </p:spPr>
        <p:style>
          <a:lnRef idx="3">
            <a:schemeClr val="accent1"/>
          </a:lnRef>
          <a:fillRef idx="0">
            <a:schemeClr val="accent1"/>
          </a:fillRef>
          <a:effectRef idx="2">
            <a:schemeClr val="accent1"/>
          </a:effectRef>
          <a:fontRef idx="minor">
            <a:schemeClr val="tx1"/>
          </a:fontRef>
        </p:style>
      </p:cxnSp>
      <p:sp>
        <p:nvSpPr>
          <p:cNvPr id="31" name="Isosceles Triangle 30">
            <a:extLst>
              <a:ext uri="{FF2B5EF4-FFF2-40B4-BE49-F238E27FC236}">
                <a16:creationId xmlns:a16="http://schemas.microsoft.com/office/drawing/2014/main" id="{C91614EA-868E-4101-86F4-F871D93746FB}"/>
              </a:ext>
            </a:extLst>
          </p:cNvPr>
          <p:cNvSpPr/>
          <p:nvPr/>
        </p:nvSpPr>
        <p:spPr>
          <a:xfrm rot="10800000">
            <a:off x="2489795" y="3550023"/>
            <a:ext cx="326911" cy="4809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38"/>
        <p:cNvGrpSpPr/>
        <p:nvPr/>
      </p:nvGrpSpPr>
      <p:grpSpPr>
        <a:xfrm>
          <a:off x="0" y="0"/>
          <a:ext cx="0" cy="0"/>
          <a:chOff x="0" y="0"/>
          <a:chExt cx="0" cy="0"/>
        </a:xfrm>
      </p:grpSpPr>
      <p:sp>
        <p:nvSpPr>
          <p:cNvPr id="239" name="Shape 239"/>
          <p:cNvSpPr txBox="1"/>
          <p:nvPr/>
        </p:nvSpPr>
        <p:spPr>
          <a:xfrm>
            <a:off x="510125" y="3843278"/>
            <a:ext cx="4074600" cy="831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b="1">
                <a:solidFill>
                  <a:schemeClr val="tx1">
                    <a:lumMod val="85000"/>
                    <a:lumOff val="15000"/>
                  </a:schemeClr>
                </a:solidFill>
                <a:latin typeface="Raleway" panose="020B0604020202020204" charset="0"/>
                <a:ea typeface="Raleway"/>
                <a:cs typeface="Raleway"/>
                <a:sym typeface="Raleway"/>
              </a:rPr>
              <a:t>MAIN</a:t>
            </a:r>
            <a:r>
              <a:rPr lang="en" sz="1100" b="1">
                <a:solidFill>
                  <a:schemeClr val="tx1">
                    <a:lumMod val="85000"/>
                    <a:lumOff val="15000"/>
                  </a:schemeClr>
                </a:solidFill>
                <a:latin typeface="Raleway" panose="020B0604020202020204" charset="0"/>
                <a:ea typeface="Raleway"/>
                <a:cs typeface="Raleway"/>
                <a:sym typeface="Raleway"/>
              </a:rPr>
              <a:t> </a:t>
            </a:r>
            <a:r>
              <a:rPr lang="en" b="1">
                <a:solidFill>
                  <a:schemeClr val="tx1">
                    <a:lumMod val="85000"/>
                    <a:lumOff val="15000"/>
                  </a:schemeClr>
                </a:solidFill>
                <a:latin typeface="Raleway" panose="020B0604020202020204" charset="0"/>
                <a:ea typeface="Raleway"/>
                <a:cs typeface="Raleway"/>
                <a:sym typeface="Raleway"/>
              </a:rPr>
              <a:t>PCB</a:t>
            </a:r>
            <a:endParaRPr sz="1100" b="1">
              <a:solidFill>
                <a:schemeClr val="tx1">
                  <a:lumMod val="85000"/>
                  <a:lumOff val="15000"/>
                </a:schemeClr>
              </a:solidFill>
              <a:latin typeface="Raleway" panose="020B0604020202020204" charset="0"/>
              <a:ea typeface="Raleway"/>
              <a:cs typeface="Raleway"/>
              <a:sym typeface="Raleway"/>
            </a:endParaRPr>
          </a:p>
          <a:p>
            <a:pPr marL="0" lvl="0" indent="0" algn="ctr">
              <a:spcBef>
                <a:spcPts val="0"/>
              </a:spcBef>
              <a:spcAft>
                <a:spcPts val="0"/>
              </a:spcAft>
              <a:buNone/>
            </a:pPr>
            <a:r>
              <a:rPr lang="en" sz="1200">
                <a:solidFill>
                  <a:schemeClr val="tx1">
                    <a:lumMod val="85000"/>
                    <a:lumOff val="15000"/>
                  </a:schemeClr>
                </a:solidFill>
                <a:latin typeface="Raleway" panose="020B0604020202020204" charset="0"/>
                <a:ea typeface="Varela"/>
                <a:cs typeface="Varela"/>
                <a:sym typeface="Varela"/>
              </a:rPr>
              <a:t>This contains the IMU, microcontrollers, power circuitry, xBee boards and motor controllers. </a:t>
            </a:r>
            <a:endParaRPr sz="1200">
              <a:solidFill>
                <a:schemeClr val="tx1">
                  <a:lumMod val="85000"/>
                  <a:lumOff val="15000"/>
                </a:schemeClr>
              </a:solidFill>
              <a:latin typeface="Raleway" panose="020B0604020202020204" charset="0"/>
              <a:ea typeface="Varela"/>
              <a:cs typeface="Varela"/>
              <a:sym typeface="Varela"/>
            </a:endParaRPr>
          </a:p>
        </p:txBody>
      </p:sp>
      <p:sp>
        <p:nvSpPr>
          <p:cNvPr id="240" name="Shape 240"/>
          <p:cNvSpPr txBox="1"/>
          <p:nvPr/>
        </p:nvSpPr>
        <p:spPr>
          <a:xfrm>
            <a:off x="5754910" y="312030"/>
            <a:ext cx="1476571" cy="1130100"/>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pPr>
            <a:r>
              <a:rPr lang="en" b="1">
                <a:solidFill>
                  <a:schemeClr val="tx1">
                    <a:lumMod val="85000"/>
                    <a:lumOff val="15000"/>
                  </a:schemeClr>
                </a:solidFill>
                <a:latin typeface="Raleway"/>
                <a:ea typeface="Raleway"/>
                <a:cs typeface="Raleway"/>
                <a:sym typeface="Raleway"/>
              </a:rPr>
              <a:t>LIGHT PCB</a:t>
            </a:r>
            <a:endParaRPr sz="1200">
              <a:solidFill>
                <a:schemeClr val="tx1">
                  <a:lumMod val="85000"/>
                  <a:lumOff val="15000"/>
                </a:schemeClr>
              </a:solidFill>
              <a:latin typeface="Varela"/>
              <a:ea typeface="Varela"/>
              <a:cs typeface="Varela"/>
              <a:sym typeface="Varela"/>
            </a:endParaRPr>
          </a:p>
          <a:p>
            <a:pPr marL="0" lvl="0" indent="0" algn="r" rtl="0">
              <a:spcBef>
                <a:spcPts val="0"/>
              </a:spcBef>
              <a:spcAft>
                <a:spcPts val="0"/>
              </a:spcAft>
              <a:buNone/>
            </a:pPr>
            <a:r>
              <a:rPr lang="en" sz="1200">
                <a:solidFill>
                  <a:schemeClr val="tx1">
                    <a:lumMod val="85000"/>
                    <a:lumOff val="15000"/>
                  </a:schemeClr>
                </a:solidFill>
                <a:latin typeface="Varela"/>
                <a:ea typeface="Varela"/>
                <a:cs typeface="Varela"/>
                <a:sym typeface="Varela"/>
              </a:rPr>
              <a:t>This contains the 20 light sensors</a:t>
            </a:r>
            <a:endParaRPr sz="1200">
              <a:solidFill>
                <a:schemeClr val="tx1">
                  <a:lumMod val="85000"/>
                  <a:lumOff val="15000"/>
                </a:schemeClr>
              </a:solidFill>
              <a:latin typeface="Varela"/>
              <a:ea typeface="Varela"/>
              <a:cs typeface="Varela"/>
              <a:sym typeface="Varela"/>
            </a:endParaRPr>
          </a:p>
        </p:txBody>
      </p:sp>
      <p:sp>
        <p:nvSpPr>
          <p:cNvPr id="241" name="Shape 241"/>
          <p:cNvSpPr txBox="1"/>
          <p:nvPr/>
        </p:nvSpPr>
        <p:spPr>
          <a:xfrm>
            <a:off x="5754912" y="3752478"/>
            <a:ext cx="1476569" cy="11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tx1">
                    <a:lumMod val="85000"/>
                    <a:lumOff val="15000"/>
                  </a:schemeClr>
                </a:solidFill>
                <a:latin typeface="Raleway"/>
                <a:ea typeface="Raleway"/>
                <a:cs typeface="Raleway"/>
                <a:sym typeface="Raleway"/>
              </a:rPr>
              <a:t>Kicker PCB</a:t>
            </a:r>
            <a:endParaRPr sz="1200">
              <a:solidFill>
                <a:schemeClr val="tx1">
                  <a:lumMod val="85000"/>
                  <a:lumOff val="15000"/>
                </a:schemeClr>
              </a:solidFill>
              <a:latin typeface="Varela"/>
              <a:ea typeface="Varela"/>
              <a:cs typeface="Varela"/>
              <a:sym typeface="Varela"/>
            </a:endParaRPr>
          </a:p>
          <a:p>
            <a:pPr marL="0" lvl="0" indent="0" algn="r" rtl="0">
              <a:spcBef>
                <a:spcPts val="0"/>
              </a:spcBef>
              <a:spcAft>
                <a:spcPts val="0"/>
              </a:spcAft>
              <a:buNone/>
            </a:pPr>
            <a:r>
              <a:rPr lang="en" sz="1200">
                <a:solidFill>
                  <a:schemeClr val="tx1">
                    <a:lumMod val="85000"/>
                    <a:lumOff val="15000"/>
                  </a:schemeClr>
                </a:solidFill>
                <a:latin typeface="Varela"/>
                <a:ea typeface="Varela"/>
                <a:cs typeface="Varela"/>
                <a:sym typeface="Varela"/>
              </a:rPr>
              <a:t>This contains high voltage circuitry to drive the solenoid</a:t>
            </a:r>
            <a:endParaRPr sz="1200">
              <a:solidFill>
                <a:schemeClr val="tx1">
                  <a:lumMod val="85000"/>
                  <a:lumOff val="15000"/>
                </a:schemeClr>
              </a:solidFill>
              <a:latin typeface="Varela"/>
              <a:ea typeface="Varela"/>
              <a:cs typeface="Varela"/>
              <a:sym typeface="Varela"/>
            </a:endParaRPr>
          </a:p>
        </p:txBody>
      </p:sp>
      <p:sp>
        <p:nvSpPr>
          <p:cNvPr id="242" name="Shape 242"/>
          <p:cNvSpPr txBox="1">
            <a:spLocks noGrp="1"/>
          </p:cNvSpPr>
          <p:nvPr>
            <p:ph type="body" idx="4294967295"/>
          </p:nvPr>
        </p:nvSpPr>
        <p:spPr>
          <a:xfrm>
            <a:off x="71098" y="1156783"/>
            <a:ext cx="5321300" cy="803068"/>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100">
                <a:latin typeface="Gadugi" panose="020B0502040204020203" pitchFamily="34" charset="0"/>
              </a:rPr>
              <a:t>PCBs were utilised to connect all electronic components together in a way that reduces errors and messy wiring, as well as providing a base for all components. This makes the task of understanding the circuitry and debugging very easy.</a:t>
            </a:r>
            <a:endParaRPr sz="1100">
              <a:latin typeface="Gadugi" panose="020B0502040204020203" pitchFamily="34" charset="0"/>
            </a:endParaRPr>
          </a:p>
        </p:txBody>
      </p:sp>
      <p:sp>
        <p:nvSpPr>
          <p:cNvPr id="243" name="Shape 243"/>
          <p:cNvSpPr txBox="1">
            <a:spLocks noGrp="1"/>
          </p:cNvSpPr>
          <p:nvPr>
            <p:ph type="title" idx="4294967295"/>
          </p:nvPr>
        </p:nvSpPr>
        <p:spPr>
          <a:xfrm>
            <a:off x="0" y="0"/>
            <a:ext cx="5138738" cy="10321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PRINTED CIRCUIT BOARDS</a:t>
            </a:r>
            <a:endParaRPr/>
          </a:p>
        </p:txBody>
      </p:sp>
      <p:pic>
        <p:nvPicPr>
          <p:cNvPr id="244" name="Shape 244"/>
          <p:cNvPicPr preferRelativeResize="0"/>
          <p:nvPr/>
        </p:nvPicPr>
        <p:blipFill rotWithShape="1">
          <a:blip r:embed="rId3">
            <a:alphaModFix/>
          </a:blip>
          <a:srcRect l="29302" t="22410" r="28402" b="14245"/>
          <a:stretch/>
        </p:blipFill>
        <p:spPr>
          <a:xfrm>
            <a:off x="7269074" y="138790"/>
            <a:ext cx="1631488" cy="1628944"/>
          </a:xfrm>
          <a:prstGeom prst="rect">
            <a:avLst/>
          </a:prstGeom>
          <a:noFill/>
          <a:ln>
            <a:noFill/>
          </a:ln>
        </p:spPr>
      </p:pic>
      <p:pic>
        <p:nvPicPr>
          <p:cNvPr id="245" name="Shape 245"/>
          <p:cNvPicPr preferRelativeResize="0"/>
          <p:nvPr/>
        </p:nvPicPr>
        <p:blipFill rotWithShape="1">
          <a:blip r:embed="rId4">
            <a:alphaModFix/>
          </a:blip>
          <a:srcRect l="22756" t="18807" r="18808" b="15730"/>
          <a:stretch/>
        </p:blipFill>
        <p:spPr>
          <a:xfrm>
            <a:off x="7231483" y="3752478"/>
            <a:ext cx="1669440" cy="1246800"/>
          </a:xfrm>
          <a:prstGeom prst="rect">
            <a:avLst/>
          </a:prstGeom>
          <a:noFill/>
          <a:ln>
            <a:noFill/>
          </a:ln>
        </p:spPr>
      </p:pic>
      <p:pic>
        <p:nvPicPr>
          <p:cNvPr id="246" name="Shape 246"/>
          <p:cNvPicPr preferRelativeResize="0"/>
          <p:nvPr/>
        </p:nvPicPr>
        <p:blipFill rotWithShape="1">
          <a:blip r:embed="rId5">
            <a:alphaModFix/>
          </a:blip>
          <a:srcRect l="14501" t="12930" r="11642" b="21224"/>
          <a:stretch/>
        </p:blipFill>
        <p:spPr>
          <a:xfrm>
            <a:off x="1034311" y="1959851"/>
            <a:ext cx="3026229" cy="1808956"/>
          </a:xfrm>
          <a:prstGeom prst="rect">
            <a:avLst/>
          </a:prstGeom>
          <a:noFill/>
          <a:ln>
            <a:noFill/>
          </a:ln>
        </p:spPr>
      </p:pic>
      <p:pic>
        <p:nvPicPr>
          <p:cNvPr id="248" name="Shape 248"/>
          <p:cNvPicPr preferRelativeResize="0"/>
          <p:nvPr/>
        </p:nvPicPr>
        <p:blipFill rotWithShape="1">
          <a:blip r:embed="rId6">
            <a:alphaModFix/>
          </a:blip>
          <a:srcRect l="29231" t="15961" r="28514" b="13411"/>
          <a:stretch/>
        </p:blipFill>
        <p:spPr>
          <a:xfrm>
            <a:off x="7257214" y="1844332"/>
            <a:ext cx="1655207" cy="1844435"/>
          </a:xfrm>
          <a:prstGeom prst="rect">
            <a:avLst/>
          </a:prstGeom>
          <a:noFill/>
          <a:ln>
            <a:noFill/>
          </a:ln>
        </p:spPr>
      </p:pic>
      <p:sp>
        <p:nvSpPr>
          <p:cNvPr id="12" name="Shape 241">
            <a:extLst>
              <a:ext uri="{FF2B5EF4-FFF2-40B4-BE49-F238E27FC236}">
                <a16:creationId xmlns:a16="http://schemas.microsoft.com/office/drawing/2014/main" id="{6DFEA306-D2CD-42B7-BBD2-EF97AB11AAF8}"/>
              </a:ext>
            </a:extLst>
          </p:cNvPr>
          <p:cNvSpPr txBox="1"/>
          <p:nvPr/>
        </p:nvSpPr>
        <p:spPr>
          <a:xfrm>
            <a:off x="5754913" y="1932379"/>
            <a:ext cx="1476569" cy="11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AU" b="1">
                <a:solidFill>
                  <a:schemeClr val="tx1">
                    <a:lumMod val="85000"/>
                    <a:lumOff val="15000"/>
                  </a:schemeClr>
                </a:solidFill>
                <a:latin typeface="Raleway"/>
                <a:ea typeface="Raleway"/>
                <a:cs typeface="Raleway"/>
                <a:sym typeface="Raleway"/>
              </a:rPr>
              <a:t>LiDAR</a:t>
            </a:r>
            <a:r>
              <a:rPr lang="en" b="1">
                <a:solidFill>
                  <a:schemeClr val="tx1">
                    <a:lumMod val="85000"/>
                    <a:lumOff val="15000"/>
                  </a:schemeClr>
                </a:solidFill>
                <a:latin typeface="Raleway"/>
                <a:ea typeface="Raleway"/>
                <a:cs typeface="Raleway"/>
                <a:sym typeface="Raleway"/>
              </a:rPr>
              <a:t> PCB</a:t>
            </a:r>
            <a:endParaRPr sz="1200">
              <a:solidFill>
                <a:schemeClr val="tx1">
                  <a:lumMod val="85000"/>
                  <a:lumOff val="15000"/>
                </a:schemeClr>
              </a:solidFill>
              <a:latin typeface="Varela"/>
              <a:ea typeface="Varela"/>
              <a:cs typeface="Varela"/>
              <a:sym typeface="Varela"/>
            </a:endParaRPr>
          </a:p>
          <a:p>
            <a:pPr marL="0" lvl="0" indent="0" algn="r" rtl="0">
              <a:spcBef>
                <a:spcPts val="0"/>
              </a:spcBef>
              <a:spcAft>
                <a:spcPts val="0"/>
              </a:spcAft>
              <a:buNone/>
            </a:pPr>
            <a:r>
              <a:rPr lang="en-AU" sz="1200">
                <a:solidFill>
                  <a:schemeClr val="tx1">
                    <a:lumMod val="85000"/>
                    <a:lumOff val="15000"/>
                  </a:schemeClr>
                </a:solidFill>
                <a:latin typeface="Varela"/>
                <a:ea typeface="Varela"/>
                <a:cs typeface="Varela"/>
                <a:sym typeface="Varela"/>
              </a:rPr>
              <a:t>Houses the four LIDARs and dedicated processor</a:t>
            </a:r>
            <a:endParaRPr sz="1200">
              <a:solidFill>
                <a:schemeClr val="tx1">
                  <a:lumMod val="85000"/>
                  <a:lumOff val="15000"/>
                </a:schemeClr>
              </a:solidFill>
              <a:latin typeface="Varela"/>
              <a:ea typeface="Varela"/>
              <a:cs typeface="Varela"/>
              <a:sym typeface="Varel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 name="Rectangle 1">
            <a:extLst>
              <a:ext uri="{FF2B5EF4-FFF2-40B4-BE49-F238E27FC236}">
                <a16:creationId xmlns:a16="http://schemas.microsoft.com/office/drawing/2014/main" id="{A4DEF591-167C-4292-B60C-988922AEB15A}"/>
              </a:ext>
            </a:extLst>
          </p:cNvPr>
          <p:cNvSpPr/>
          <p:nvPr/>
        </p:nvSpPr>
        <p:spPr>
          <a:xfrm>
            <a:off x="0" y="4207329"/>
            <a:ext cx="4056743" cy="936171"/>
          </a:xfrm>
          <a:prstGeom prst="rect">
            <a:avLst/>
          </a:prstGeom>
          <a:solidFill>
            <a:schemeClr val="tx1">
              <a:lumMod val="85000"/>
              <a:lumOff val="15000"/>
              <a:alpha val="9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7" name="Shape 277"/>
          <p:cNvSpPr txBox="1">
            <a:spLocks noGrp="1"/>
          </p:cNvSpPr>
          <p:nvPr>
            <p:ph type="ctrTitle"/>
          </p:nvPr>
        </p:nvSpPr>
        <p:spPr>
          <a:xfrm>
            <a:off x="103121" y="3983700"/>
            <a:ext cx="38505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SOFTWARE</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82"/>
        <p:cNvGrpSpPr/>
        <p:nvPr/>
      </p:nvGrpSpPr>
      <p:grpSpPr>
        <a:xfrm>
          <a:off x="0" y="0"/>
          <a:ext cx="0" cy="0"/>
          <a:chOff x="0" y="0"/>
          <a:chExt cx="0" cy="0"/>
        </a:xfrm>
      </p:grpSpPr>
      <p:sp>
        <p:nvSpPr>
          <p:cNvPr id="283" name="Shape 283"/>
          <p:cNvSpPr txBox="1">
            <a:spLocks noGrp="1"/>
          </p:cNvSpPr>
          <p:nvPr>
            <p:ph type="title" idx="4294967295"/>
          </p:nvPr>
        </p:nvSpPr>
        <p:spPr>
          <a:xfrm>
            <a:off x="0" y="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 </a:t>
            </a:r>
            <a:br>
              <a:rPr lang="en"/>
            </a:br>
            <a:r>
              <a:rPr lang="en"/>
              <a:t>STRUCTURE</a:t>
            </a:r>
            <a:endParaRPr/>
          </a:p>
        </p:txBody>
      </p:sp>
      <p:pic>
        <p:nvPicPr>
          <p:cNvPr id="3" name="Picture 2">
            <a:extLst>
              <a:ext uri="{FF2B5EF4-FFF2-40B4-BE49-F238E27FC236}">
                <a16:creationId xmlns:a16="http://schemas.microsoft.com/office/drawing/2014/main" id="{59E92DE4-A1AB-4C61-8443-8DC1A9F6F389}"/>
              </a:ext>
            </a:extLst>
          </p:cNvPr>
          <p:cNvPicPr>
            <a:picLocks noChangeAspect="1"/>
          </p:cNvPicPr>
          <p:nvPr/>
        </p:nvPicPr>
        <p:blipFill>
          <a:blip r:embed="rId3"/>
          <a:stretch>
            <a:fillRect/>
          </a:stretch>
        </p:blipFill>
        <p:spPr>
          <a:xfrm>
            <a:off x="673639" y="1198723"/>
            <a:ext cx="4759753" cy="3492546"/>
          </a:xfrm>
          <a:prstGeom prst="rect">
            <a:avLst/>
          </a:prstGeom>
        </p:spPr>
      </p:pic>
      <p:sp>
        <p:nvSpPr>
          <p:cNvPr id="4" name="TextBox 3">
            <a:extLst>
              <a:ext uri="{FF2B5EF4-FFF2-40B4-BE49-F238E27FC236}">
                <a16:creationId xmlns:a16="http://schemas.microsoft.com/office/drawing/2014/main" id="{74731282-710C-47C3-B32A-4E83C7F858C1}"/>
              </a:ext>
            </a:extLst>
          </p:cNvPr>
          <p:cNvSpPr txBox="1"/>
          <p:nvPr/>
        </p:nvSpPr>
        <p:spPr>
          <a:xfrm>
            <a:off x="5592418" y="688560"/>
            <a:ext cx="3193773" cy="4678204"/>
          </a:xfrm>
          <a:prstGeom prst="rect">
            <a:avLst/>
          </a:prstGeom>
          <a:noFill/>
        </p:spPr>
        <p:txBody>
          <a:bodyPr wrap="square" rtlCol="0">
            <a:spAutoFit/>
          </a:bodyPr>
          <a:lstStyle/>
          <a:p>
            <a:pPr marL="285750" indent="-285750">
              <a:buFontTx/>
              <a:buChar char="-"/>
            </a:pPr>
            <a:r>
              <a:rPr lang="en-AU" sz="1400">
                <a:latin typeface="Gadugi" panose="020B0502040204020203" pitchFamily="34" charset="0"/>
                <a:ea typeface="Gadugi" panose="020B0502040204020203" pitchFamily="34" charset="0"/>
              </a:rPr>
              <a:t>Programmed in C++   </a:t>
            </a:r>
          </a:p>
          <a:p>
            <a:endParaRPr lang="en-AU" sz="1400">
              <a:latin typeface="Gadugi" panose="020B0502040204020203" pitchFamily="34" charset="0"/>
              <a:ea typeface="Gadugi" panose="020B0502040204020203" pitchFamily="34" charset="0"/>
            </a:endParaRPr>
          </a:p>
          <a:p>
            <a:pPr marL="285750" indent="-285750">
              <a:buFontTx/>
              <a:buChar char="-"/>
            </a:pPr>
            <a:r>
              <a:rPr lang="en-AU" sz="1400" err="1">
                <a:latin typeface="Gadugi" panose="020B0502040204020203" pitchFamily="34" charset="0"/>
                <a:ea typeface="Gadugi" panose="020B0502040204020203" pitchFamily="34" charset="0"/>
              </a:rPr>
              <a:t>PlatformIO</a:t>
            </a:r>
            <a:r>
              <a:rPr lang="en-AU" sz="1400">
                <a:latin typeface="Gadugi" panose="020B0502040204020203" pitchFamily="34" charset="0"/>
                <a:ea typeface="Gadugi" panose="020B0502040204020203" pitchFamily="34" charset="0"/>
              </a:rPr>
              <a:t> Arduino compiler </a:t>
            </a:r>
          </a:p>
          <a:p>
            <a:endParaRPr lang="en-AU" sz="1400">
              <a:latin typeface="Gadugi" panose="020B0502040204020203" pitchFamily="34" charset="0"/>
              <a:ea typeface="Gadugi" panose="020B0502040204020203" pitchFamily="34" charset="0"/>
            </a:endParaRPr>
          </a:p>
          <a:p>
            <a:pPr marL="285750" indent="-285750">
              <a:buFontTx/>
              <a:buChar char="-"/>
            </a:pPr>
            <a:r>
              <a:rPr lang="en-AU" sz="1400">
                <a:latin typeface="Gadugi" panose="020B0502040204020203" pitchFamily="34" charset="0"/>
                <a:ea typeface="Gadugi" panose="020B0502040204020203" pitchFamily="34" charset="0"/>
              </a:rPr>
              <a:t>Python along with the </a:t>
            </a:r>
            <a:r>
              <a:rPr lang="en-AU" sz="1400" err="1">
                <a:latin typeface="Gadugi" panose="020B0502040204020203" pitchFamily="34" charset="0"/>
                <a:ea typeface="Gadugi" panose="020B0502040204020203" pitchFamily="34" charset="0"/>
              </a:rPr>
              <a:t>OpenMV</a:t>
            </a:r>
            <a:r>
              <a:rPr lang="en-AU" sz="1400">
                <a:latin typeface="Gadugi" panose="020B0502040204020203" pitchFamily="34" charset="0"/>
                <a:ea typeface="Gadugi" panose="020B0502040204020203" pitchFamily="34" charset="0"/>
              </a:rPr>
              <a:t> IDE to upload to the OpenMV7 camera </a:t>
            </a:r>
          </a:p>
          <a:p>
            <a:endParaRPr lang="en-AU" sz="1400">
              <a:latin typeface="Gadugi" panose="020B0502040204020203" pitchFamily="34" charset="0"/>
              <a:ea typeface="Gadugi" panose="020B0502040204020203" pitchFamily="34" charset="0"/>
            </a:endParaRPr>
          </a:p>
          <a:p>
            <a:pPr marL="285750" indent="-285750">
              <a:buFontTx/>
              <a:buChar char="-"/>
            </a:pPr>
            <a:r>
              <a:rPr lang="en-AU" sz="1400">
                <a:latin typeface="Gadugi" panose="020B0502040204020203" pitchFamily="34" charset="0"/>
                <a:ea typeface="Gadugi" panose="020B0502040204020203" pitchFamily="34" charset="0"/>
              </a:rPr>
              <a:t>Use of C++ libraries consisting of a .h (header) and .</a:t>
            </a:r>
            <a:r>
              <a:rPr lang="en-AU" sz="1400" err="1">
                <a:latin typeface="Gadugi" panose="020B0502040204020203" pitchFamily="34" charset="0"/>
                <a:ea typeface="Gadugi" panose="020B0502040204020203" pitchFamily="34" charset="0"/>
              </a:rPr>
              <a:t>cpp</a:t>
            </a:r>
            <a:r>
              <a:rPr lang="en-AU" sz="1400">
                <a:latin typeface="Gadugi" panose="020B0502040204020203" pitchFamily="34" charset="0"/>
                <a:ea typeface="Gadugi" panose="020B0502040204020203" pitchFamily="34" charset="0"/>
              </a:rPr>
              <a:t> (</a:t>
            </a:r>
            <a:r>
              <a:rPr lang="en-AU" sz="1400" err="1">
                <a:latin typeface="Gadugi" panose="020B0502040204020203" pitchFamily="34" charset="0"/>
                <a:ea typeface="Gadugi" panose="020B0502040204020203" pitchFamily="34" charset="0"/>
              </a:rPr>
              <a:t>c++</a:t>
            </a:r>
            <a:r>
              <a:rPr lang="en-AU" sz="1400">
                <a:latin typeface="Gadugi" panose="020B0502040204020203" pitchFamily="34" charset="0"/>
                <a:ea typeface="Gadugi" panose="020B0502040204020203" pitchFamily="34" charset="0"/>
              </a:rPr>
              <a:t>) file </a:t>
            </a:r>
          </a:p>
          <a:p>
            <a:endParaRPr lang="en-AU" sz="1400">
              <a:latin typeface="Gadugi" panose="020B0502040204020203" pitchFamily="34" charset="0"/>
              <a:ea typeface="Gadugi" panose="020B0502040204020203" pitchFamily="34" charset="0"/>
            </a:endParaRPr>
          </a:p>
          <a:p>
            <a:pPr marL="285750" indent="-285750">
              <a:buFontTx/>
              <a:buChar char="-"/>
            </a:pPr>
            <a:r>
              <a:rPr lang="en-AU" sz="1400">
                <a:latin typeface="Gadugi" panose="020B0502040204020203" pitchFamily="34" charset="0"/>
                <a:ea typeface="Gadugi" panose="020B0502040204020203" pitchFamily="34" charset="0"/>
              </a:rPr>
              <a:t>These libraries consist of  smaller ‘chunks’ of code pertinent to a certain task</a:t>
            </a:r>
          </a:p>
          <a:p>
            <a:pPr marL="285750" indent="-285750">
              <a:buFontTx/>
              <a:buChar char="-"/>
            </a:pPr>
            <a:endParaRPr lang="en-AU" sz="1400">
              <a:latin typeface="Gadugi" panose="020B0502040204020203" pitchFamily="34" charset="0"/>
              <a:ea typeface="Gadugi" panose="020B0502040204020203" pitchFamily="34" charset="0"/>
            </a:endParaRPr>
          </a:p>
          <a:p>
            <a:r>
              <a:rPr lang="en-AU" sz="1400">
                <a:latin typeface="Gadugi" panose="020B0502040204020203" pitchFamily="34" charset="0"/>
                <a:ea typeface="Gadugi" panose="020B0502040204020203" pitchFamily="34" charset="0"/>
              </a:rPr>
              <a:t>As an example, the Motor Controller library calculates the final directions and speeds to set each of our four motors to move in a certain direction.</a:t>
            </a:r>
          </a:p>
          <a:p>
            <a:r>
              <a:rPr lang="en-AU" sz="1400">
                <a:latin typeface="Gadugi" panose="020B0502040204020203" pitchFamily="34" charset="0"/>
                <a:ea typeface="Gadugi" panose="020B0502040204020203" pitchFamily="34" charset="0"/>
              </a:rPr>
              <a:t> </a:t>
            </a:r>
          </a:p>
          <a:p>
            <a:endParaRPr lang="en-AU"/>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91"/>
        <p:cNvGrpSpPr/>
        <p:nvPr/>
      </p:nvGrpSpPr>
      <p:grpSpPr>
        <a:xfrm>
          <a:off x="0" y="0"/>
          <a:ext cx="0" cy="0"/>
          <a:chOff x="0" y="0"/>
          <a:chExt cx="0" cy="0"/>
        </a:xfrm>
      </p:grpSpPr>
      <p:sp>
        <p:nvSpPr>
          <p:cNvPr id="292" name="Shape 292"/>
          <p:cNvSpPr txBox="1">
            <a:spLocks noGrp="1"/>
          </p:cNvSpPr>
          <p:nvPr>
            <p:ph type="body" idx="4294967295"/>
          </p:nvPr>
        </p:nvSpPr>
        <p:spPr>
          <a:xfrm>
            <a:off x="195264" y="1134565"/>
            <a:ext cx="7976280" cy="884238"/>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100">
                <a:latin typeface="Gadugi" panose="020B0502040204020203" pitchFamily="34" charset="0"/>
              </a:rPr>
              <a:t>The angle that the robot moves on is determined by frame analysis from the OpenMV 7 camera module and custom 360 degree modifications. Each frame received from the camera is analysed for specific colour relating to the ball, goals and field markers. The angle of the ball is then found by calculating the atan of the x and y locations of the object in the image. The strength is then calculated by finding the magnitude of the hypotenuse of the x and y locations.</a:t>
            </a:r>
            <a:endParaRPr sz="1100">
              <a:latin typeface="Gadugi" panose="020B0502040204020203" pitchFamily="34" charset="0"/>
            </a:endParaRPr>
          </a:p>
          <a:p>
            <a:pPr marL="0" lvl="0" indent="0" rtl="0">
              <a:spcBef>
                <a:spcPts val="1600"/>
              </a:spcBef>
              <a:spcAft>
                <a:spcPts val="1600"/>
              </a:spcAft>
              <a:buClr>
                <a:schemeClr val="dk1"/>
              </a:buClr>
              <a:buSzPts val="1100"/>
              <a:buFont typeface="Arial"/>
              <a:buNone/>
            </a:pPr>
            <a:endParaRPr sz="1100">
              <a:latin typeface="Gadugi" panose="020B0502040204020203" pitchFamily="34" charset="0"/>
            </a:endParaRPr>
          </a:p>
        </p:txBody>
      </p:sp>
      <p:sp>
        <p:nvSpPr>
          <p:cNvPr id="293" name="Shape 293"/>
          <p:cNvSpPr txBox="1">
            <a:spLocks noGrp="1"/>
          </p:cNvSpPr>
          <p:nvPr>
            <p:ph type="title" idx="4294967295"/>
          </p:nvPr>
        </p:nvSpPr>
        <p:spPr>
          <a:xfrm>
            <a:off x="0" y="-289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BALL TRACKING &amp; DETECTION</a:t>
            </a:r>
            <a:endParaRPr/>
          </a:p>
        </p:txBody>
      </p:sp>
      <p:sp>
        <p:nvSpPr>
          <p:cNvPr id="295" name="Shape 295"/>
          <p:cNvSpPr txBox="1">
            <a:spLocks noGrp="1"/>
          </p:cNvSpPr>
          <p:nvPr>
            <p:ph type="body" idx="4294967295"/>
          </p:nvPr>
        </p:nvSpPr>
        <p:spPr>
          <a:xfrm>
            <a:off x="195262" y="2955725"/>
            <a:ext cx="8237537" cy="56515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100">
                <a:latin typeface="Gadugi" panose="020B0502040204020203" pitchFamily="34" charset="0"/>
              </a:rPr>
              <a:t>Once all objects have been calculated and an angle and strength have been calculated, the data is transferred over to the ‘Master’ teensy where other calculations including the orbit occur.</a:t>
            </a:r>
            <a:endParaRPr sz="1100">
              <a:latin typeface="Gadugi" panose="020B0502040204020203" pitchFamily="34" charset="0"/>
            </a:endParaRPr>
          </a:p>
          <a:p>
            <a:pPr marL="0" lvl="0" indent="0" rtl="0">
              <a:spcBef>
                <a:spcPts val="1600"/>
              </a:spcBef>
              <a:spcAft>
                <a:spcPts val="1600"/>
              </a:spcAft>
              <a:buClr>
                <a:schemeClr val="dk1"/>
              </a:buClr>
              <a:buSzPts val="1100"/>
              <a:buFont typeface="Arial"/>
              <a:buNone/>
            </a:pPr>
            <a:endParaRPr sz="1100">
              <a:latin typeface="Gadugi" panose="020B0502040204020203" pitchFamily="34" charset="0"/>
            </a:endParaRPr>
          </a:p>
        </p:txBody>
      </p:sp>
      <p:sp>
        <p:nvSpPr>
          <p:cNvPr id="294" name="Shape 294"/>
          <p:cNvSpPr txBox="1"/>
          <p:nvPr/>
        </p:nvSpPr>
        <p:spPr>
          <a:xfrm>
            <a:off x="195262" y="2014314"/>
            <a:ext cx="7976282" cy="945900"/>
          </a:xfrm>
          <a:prstGeom prst="rect">
            <a:avLst/>
          </a:pr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900">
                <a:solidFill>
                  <a:srgbClr val="999999"/>
                </a:solidFill>
                <a:latin typeface="Consolas" panose="020B0609020204030204" pitchFamily="49" charset="0"/>
                <a:ea typeface="Roboto Mono"/>
                <a:cs typeface="Consolas" panose="020B0609020204030204" pitchFamily="49" charset="0"/>
                <a:sym typeface="Roboto Mono"/>
              </a:rPr>
              <a:t>#Python</a:t>
            </a:r>
            <a:endParaRPr sz="900">
              <a:solidFill>
                <a:srgbClr val="999999"/>
              </a:solidFill>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Clr>
                <a:schemeClr val="dk1"/>
              </a:buClr>
              <a:buSzPts val="1100"/>
              <a:buFont typeface="Arial"/>
              <a:buNone/>
            </a:pPr>
            <a:r>
              <a:rPr lang="en" sz="900">
                <a:solidFill>
                  <a:schemeClr val="dk1"/>
                </a:solidFill>
                <a:latin typeface="Consolas" panose="020B0609020204030204" pitchFamily="49" charset="0"/>
                <a:ea typeface="Roboto Mono"/>
                <a:cs typeface="Consolas" panose="020B0609020204030204" pitchFamily="49" charset="0"/>
                <a:sym typeface="Roboto Mono"/>
              </a:rPr>
              <a:t>x</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chemeClr val="dk1"/>
                </a:solidFill>
                <a:latin typeface="Consolas" panose="020B0609020204030204" pitchFamily="49" charset="0"/>
                <a:ea typeface="Roboto Mono"/>
                <a:cs typeface="Consolas" panose="020B0609020204030204" pitchFamily="49" charset="0"/>
                <a:sym typeface="Roboto Mono"/>
              </a:rPr>
              <a:t>(ball.</a:t>
            </a:r>
            <a:r>
              <a:rPr lang="en" sz="900">
                <a:solidFill>
                  <a:srgbClr val="FF8BFF"/>
                </a:solidFill>
                <a:latin typeface="Consolas" panose="020B0609020204030204" pitchFamily="49" charset="0"/>
                <a:ea typeface="Roboto Mono"/>
                <a:cs typeface="Consolas" panose="020B0609020204030204" pitchFamily="49" charset="0"/>
                <a:sym typeface="Roboto Mono"/>
              </a:rPr>
              <a:t>cx</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(img.</a:t>
            </a:r>
            <a:r>
              <a:rPr lang="en" sz="900">
                <a:solidFill>
                  <a:srgbClr val="FF8BFF"/>
                </a:solidFill>
                <a:latin typeface="Consolas" panose="020B0609020204030204" pitchFamily="49" charset="0"/>
                <a:ea typeface="Roboto Mono"/>
                <a:cs typeface="Consolas" panose="020B0609020204030204" pitchFamily="49" charset="0"/>
                <a:sym typeface="Roboto Mono"/>
              </a:rPr>
              <a:t>width</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2</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D8B00"/>
                </a:solidFill>
                <a:latin typeface="Consolas" panose="020B0609020204030204" pitchFamily="49" charset="0"/>
                <a:ea typeface="Roboto Mono"/>
                <a:cs typeface="Consolas" panose="020B0609020204030204" pitchFamily="49" charset="0"/>
                <a:sym typeface="Roboto Mono"/>
              </a:rPr>
              <a:t>#Calculate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D8B00"/>
                </a:solidFill>
                <a:latin typeface="Consolas" panose="020B0609020204030204" pitchFamily="49" charset="0"/>
                <a:ea typeface="Roboto Mono"/>
                <a:cs typeface="Consolas" panose="020B0609020204030204" pitchFamily="49" charset="0"/>
                <a:sym typeface="Roboto Mono"/>
              </a:rPr>
              <a:t>Coordinates</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D8B00"/>
                </a:solidFill>
                <a:latin typeface="Consolas" panose="020B0609020204030204" pitchFamily="49" charset="0"/>
                <a:ea typeface="Roboto Mono"/>
                <a:cs typeface="Consolas" panose="020B0609020204030204" pitchFamily="49" charset="0"/>
                <a:sym typeface="Roboto Mono"/>
              </a:rPr>
              <a:t>of</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D8B00"/>
                </a:solidFill>
                <a:latin typeface="Consolas" panose="020B0609020204030204" pitchFamily="49" charset="0"/>
                <a:ea typeface="Roboto Mono"/>
                <a:cs typeface="Consolas" panose="020B0609020204030204" pitchFamily="49" charset="0"/>
                <a:sym typeface="Roboto Mono"/>
              </a:rPr>
              <a:t>Ball</a:t>
            </a:r>
            <a:endParaRPr sz="900">
              <a:solidFill>
                <a:srgbClr val="CD8B00"/>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chemeClr val="dk1"/>
                </a:solidFill>
                <a:latin typeface="Consolas" panose="020B0609020204030204" pitchFamily="49" charset="0"/>
                <a:ea typeface="Roboto Mono"/>
                <a:cs typeface="Consolas" panose="020B0609020204030204" pitchFamily="49" charset="0"/>
                <a:sym typeface="Roboto Mono"/>
              </a:rPr>
              <a:t>y</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ball.</a:t>
            </a:r>
            <a:r>
              <a:rPr lang="en" sz="900">
                <a:solidFill>
                  <a:srgbClr val="FF8BFF"/>
                </a:solidFill>
                <a:latin typeface="Consolas" panose="020B0609020204030204" pitchFamily="49" charset="0"/>
                <a:ea typeface="Roboto Mono"/>
                <a:cs typeface="Consolas" panose="020B0609020204030204" pitchFamily="49" charset="0"/>
                <a:sym typeface="Roboto Mono"/>
              </a:rPr>
              <a:t>cy</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(img.</a:t>
            </a:r>
            <a:r>
              <a:rPr lang="en" sz="900">
                <a:solidFill>
                  <a:srgbClr val="FF8BFF"/>
                </a:solidFill>
                <a:latin typeface="Consolas" panose="020B0609020204030204" pitchFamily="49" charset="0"/>
                <a:ea typeface="Roboto Mono"/>
                <a:cs typeface="Consolas" panose="020B0609020204030204" pitchFamily="49" charset="0"/>
                <a:sym typeface="Roboto Mono"/>
              </a:rPr>
              <a:t>height</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2</a:t>
            </a:r>
            <a:r>
              <a:rPr lang="en" sz="900">
                <a:solidFill>
                  <a:schemeClr val="dk1"/>
                </a:solidFill>
                <a:latin typeface="Consolas" panose="020B0609020204030204" pitchFamily="49" charset="0"/>
                <a:ea typeface="Roboto Mono"/>
                <a:cs typeface="Consolas" panose="020B0609020204030204" pitchFamily="49" charset="0"/>
                <a:sym typeface="Roboto Mono"/>
              </a:rPr>
              <a:t>)</a:t>
            </a:r>
            <a:endParaRPr sz="9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FF8BFF"/>
                </a:solidFill>
                <a:latin typeface="Consolas" panose="020B0609020204030204" pitchFamily="49" charset="0"/>
                <a:ea typeface="Roboto Mono"/>
                <a:cs typeface="Consolas" panose="020B0609020204030204" pitchFamily="49" charset="0"/>
                <a:sym typeface="Roboto Mono"/>
              </a:rPr>
              <a:t>atan2</a:t>
            </a:r>
            <a:r>
              <a:rPr lang="en" sz="900">
                <a:solidFill>
                  <a:schemeClr val="dk1"/>
                </a:solidFill>
                <a:latin typeface="Consolas" panose="020B0609020204030204" pitchFamily="49" charset="0"/>
                <a:ea typeface="Roboto Mono"/>
                <a:cs typeface="Consolas" panose="020B0609020204030204" pitchFamily="49" charset="0"/>
                <a:sym typeface="Roboto Mono"/>
              </a:rPr>
              <a:t>(y,x)</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F0AD6D"/>
                </a:solidFill>
                <a:latin typeface="Consolas" panose="020B0609020204030204" pitchFamily="49" charset="0"/>
                <a:ea typeface="Roboto Mono"/>
                <a:cs typeface="Consolas" panose="020B0609020204030204" pitchFamily="49" charset="0"/>
                <a:sym typeface="Roboto Mono"/>
              </a:rPr>
              <a:t>180</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F8BFF"/>
                </a:solidFill>
                <a:latin typeface="Consolas" panose="020B0609020204030204" pitchFamily="49" charset="0"/>
                <a:ea typeface="Roboto Mono"/>
                <a:cs typeface="Consolas" panose="020B0609020204030204" pitchFamily="49" charset="0"/>
                <a:sym typeface="Roboto Mono"/>
              </a:rPr>
              <a:t>pi</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90</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F0AD6D"/>
                </a:solidFill>
                <a:latin typeface="Consolas" panose="020B0609020204030204" pitchFamily="49" charset="0"/>
                <a:ea typeface="Roboto Mono"/>
                <a:cs typeface="Consolas" panose="020B0609020204030204" pitchFamily="49" charset="0"/>
                <a:sym typeface="Roboto Mono"/>
              </a:rPr>
              <a:t>360</a:t>
            </a:r>
            <a:endParaRPr sz="900">
              <a:solidFill>
                <a:srgbClr val="F0AD6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chemeClr val="dk1"/>
                </a:solidFill>
                <a:latin typeface="Consolas" panose="020B0609020204030204" pitchFamily="49" charset="0"/>
                <a:ea typeface="Roboto Mono"/>
                <a:cs typeface="Consolas" panose="020B0609020204030204" pitchFamily="49" charset="0"/>
                <a:sym typeface="Roboto Mono"/>
              </a:rPr>
              <a:t>strength</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F8BFF"/>
                </a:solidFill>
                <a:latin typeface="Consolas" panose="020B0609020204030204" pitchFamily="49" charset="0"/>
                <a:ea typeface="Roboto Mono"/>
                <a:cs typeface="Consolas" panose="020B0609020204030204" pitchFamily="49" charset="0"/>
                <a:sym typeface="Roboto Mono"/>
              </a:rPr>
              <a:t>sqrt</a:t>
            </a:r>
            <a:r>
              <a:rPr lang="en" sz="900">
                <a:solidFill>
                  <a:schemeClr val="dk1"/>
                </a:solidFill>
                <a:latin typeface="Consolas" panose="020B0609020204030204" pitchFamily="49" charset="0"/>
                <a:ea typeface="Roboto Mono"/>
                <a:cs typeface="Consolas" panose="020B0609020204030204" pitchFamily="49" charset="0"/>
                <a:sym typeface="Roboto Mono"/>
              </a:rPr>
              <a:t>(x</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F0AD6D"/>
                </a:solidFill>
                <a:latin typeface="Consolas" panose="020B0609020204030204" pitchFamily="49" charset="0"/>
                <a:ea typeface="Roboto Mono"/>
                <a:cs typeface="Consolas" panose="020B0609020204030204" pitchFamily="49" charset="0"/>
                <a:sym typeface="Roboto Mono"/>
              </a:rPr>
              <a:t>2</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y</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F0AD6D"/>
                </a:solidFill>
                <a:latin typeface="Consolas" panose="020B0609020204030204" pitchFamily="49" charset="0"/>
                <a:ea typeface="Roboto Mono"/>
                <a:cs typeface="Consolas" panose="020B0609020204030204" pitchFamily="49" charset="0"/>
                <a:sym typeface="Roboto Mono"/>
              </a:rPr>
              <a:t>2</a:t>
            </a:r>
            <a:r>
              <a:rPr lang="en" sz="900">
                <a:solidFill>
                  <a:schemeClr val="dk1"/>
                </a:solidFill>
                <a:latin typeface="Consolas" panose="020B0609020204030204" pitchFamily="49" charset="0"/>
                <a:ea typeface="Roboto Mono"/>
                <a:cs typeface="Consolas" panose="020B0609020204030204" pitchFamily="49" charset="0"/>
                <a:sym typeface="Roboto Mono"/>
              </a:rPr>
              <a:t>)</a:t>
            </a:r>
            <a:endParaRPr sz="9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Clr>
                <a:schemeClr val="dk1"/>
              </a:buClr>
              <a:buSzPts val="1100"/>
              <a:buFont typeface="Arial"/>
              <a:buNone/>
            </a:pPr>
            <a:endParaRPr sz="900">
              <a:solidFill>
                <a:srgbClr val="A64D79"/>
              </a:solidFill>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Clr>
                <a:schemeClr val="dk1"/>
              </a:buClr>
              <a:buSzPts val="1100"/>
              <a:buFont typeface="Arial"/>
              <a:buNone/>
            </a:pPr>
            <a:endParaRPr sz="900">
              <a:solidFill>
                <a:srgbClr val="202020"/>
              </a:solidFill>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None/>
            </a:pPr>
            <a:endParaRPr sz="900">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None/>
            </a:pPr>
            <a:endParaRPr sz="900">
              <a:latin typeface="Consolas" panose="020B0609020204030204" pitchFamily="49" charset="0"/>
              <a:ea typeface="Roboto Mono"/>
              <a:cs typeface="Consolas" panose="020B0609020204030204" pitchFamily="49" charset="0"/>
              <a:sym typeface="Roboto Mono"/>
            </a:endParaRPr>
          </a:p>
        </p:txBody>
      </p:sp>
      <p:sp>
        <p:nvSpPr>
          <p:cNvPr id="296" name="Shape 296"/>
          <p:cNvSpPr txBox="1"/>
          <p:nvPr/>
        </p:nvSpPr>
        <p:spPr>
          <a:xfrm>
            <a:off x="195262" y="3516385"/>
            <a:ext cx="7976282" cy="1039500"/>
          </a:xfrm>
          <a:prstGeom prst="rect">
            <a:avLst/>
          </a:pr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900">
                <a:solidFill>
                  <a:srgbClr val="999999"/>
                </a:solidFill>
                <a:latin typeface="Consolas" panose="020B0609020204030204" pitchFamily="49" charset="0"/>
                <a:ea typeface="Roboto Mono"/>
                <a:cs typeface="Consolas" panose="020B0609020204030204" pitchFamily="49" charset="0"/>
                <a:sym typeface="Roboto Mono"/>
              </a:rPr>
              <a:t>//Pseudocode</a:t>
            </a:r>
            <a:endParaRPr sz="900">
              <a:solidFill>
                <a:srgbClr val="999999"/>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rgbClr val="808BED"/>
                </a:solidFill>
                <a:latin typeface="Consolas" panose="020B0609020204030204" pitchFamily="49" charset="0"/>
                <a:ea typeface="Roboto Mono"/>
                <a:cs typeface="Consolas" panose="020B0609020204030204" pitchFamily="49" charset="0"/>
                <a:sym typeface="Roboto Mono"/>
              </a:rPr>
              <a:t>if</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err="1">
                <a:solidFill>
                  <a:schemeClr val="dk1"/>
                </a:solidFill>
                <a:latin typeface="Consolas" panose="020B0609020204030204" pitchFamily="49" charset="0"/>
                <a:ea typeface="Roboto Mono"/>
                <a:cs typeface="Consolas" panose="020B0609020204030204" pitchFamily="49" charset="0"/>
                <a:sym typeface="Roboto Mono"/>
              </a:rPr>
              <a:t>angle.</a:t>
            </a:r>
            <a:r>
              <a:rPr lang="en" sz="900" err="1">
                <a:solidFill>
                  <a:srgbClr val="FF8BFF"/>
                </a:solidFill>
                <a:latin typeface="Consolas" panose="020B0609020204030204" pitchFamily="49" charset="0"/>
                <a:ea typeface="Roboto Mono"/>
                <a:cs typeface="Consolas" panose="020B0609020204030204" pitchFamily="49" charset="0"/>
                <a:sym typeface="Roboto Mono"/>
              </a:rPr>
              <a:t>inRange</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F0AD6D"/>
                </a:solidFill>
                <a:latin typeface="Consolas" panose="020B0609020204030204" pitchFamily="49" charset="0"/>
                <a:ea typeface="Roboto Mono"/>
                <a:cs typeface="Consolas" panose="020B0609020204030204" pitchFamily="49" charset="0"/>
                <a:sym typeface="Roboto Mono"/>
              </a:rPr>
              <a:t>300</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60</a:t>
            </a:r>
            <a:r>
              <a:rPr lang="en" sz="900">
                <a:solidFill>
                  <a:schemeClr val="dk1"/>
                </a:solidFill>
                <a:latin typeface="Consolas" panose="020B0609020204030204" pitchFamily="49" charset="0"/>
                <a:ea typeface="Roboto Mono"/>
                <a:cs typeface="Consolas" panose="020B0609020204030204" pitchFamily="49" charset="0"/>
                <a:sym typeface="Roboto Mono"/>
              </a:rPr>
              <a:t>):</a:t>
            </a:r>
            <a:endParaRPr sz="9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808BED"/>
                </a:solidFill>
                <a:latin typeface="Consolas" panose="020B0609020204030204" pitchFamily="49" charset="0"/>
                <a:ea typeface="Roboto Mono"/>
                <a:cs typeface="Consolas" panose="020B0609020204030204" pitchFamily="49" charset="0"/>
                <a:sym typeface="Roboto Mono"/>
              </a:rPr>
              <a:t>return</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&lt;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180</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F0AD6D"/>
                </a:solidFill>
                <a:latin typeface="Consolas" panose="020B0609020204030204" pitchFamily="49" charset="0"/>
                <a:ea typeface="Roboto Mono"/>
                <a:cs typeface="Consolas" panose="020B0609020204030204" pitchFamily="49" charset="0"/>
                <a:sym typeface="Roboto Mono"/>
              </a:rPr>
              <a:t>100</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75</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F0AD6D"/>
                </a:solidFill>
                <a:latin typeface="Consolas" panose="020B0609020204030204" pitchFamily="49" charset="0"/>
                <a:ea typeface="Roboto Mono"/>
                <a:cs typeface="Consolas" panose="020B0609020204030204" pitchFamily="49" charset="0"/>
                <a:sym typeface="Roboto Mono"/>
              </a:rPr>
              <a:t>360</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F0AD6D"/>
                </a:solidFill>
                <a:latin typeface="Consolas" panose="020B0609020204030204" pitchFamily="49" charset="0"/>
                <a:ea typeface="Roboto Mono"/>
                <a:cs typeface="Consolas" panose="020B0609020204030204" pitchFamily="49" charset="0"/>
                <a:sym typeface="Roboto Mono"/>
              </a:rPr>
              <a:t>100</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75</a:t>
            </a:r>
            <a:r>
              <a:rPr lang="en" sz="900">
                <a:solidFill>
                  <a:schemeClr val="dk1"/>
                </a:solidFill>
                <a:latin typeface="Consolas" panose="020B0609020204030204" pitchFamily="49" charset="0"/>
                <a:ea typeface="Roboto Mono"/>
                <a:cs typeface="Consolas" panose="020B0609020204030204" pitchFamily="49" charset="0"/>
                <a:sym typeface="Roboto Mono"/>
              </a:rPr>
              <a:t>))</a:t>
            </a:r>
            <a:endParaRPr sz="9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rgbClr val="808BED"/>
                </a:solidFill>
                <a:latin typeface="Consolas" panose="020B0609020204030204" pitchFamily="49" charset="0"/>
                <a:ea typeface="Roboto Mono"/>
                <a:cs typeface="Consolas" panose="020B0609020204030204" pitchFamily="49" charset="0"/>
                <a:sym typeface="Roboto Mono"/>
              </a:rPr>
              <a:t>else</a:t>
            </a:r>
            <a:r>
              <a:rPr lang="en" sz="900">
                <a:solidFill>
                  <a:schemeClr val="dk1"/>
                </a:solidFill>
                <a:latin typeface="Consolas" panose="020B0609020204030204" pitchFamily="49" charset="0"/>
                <a:ea typeface="Roboto Mono"/>
                <a:cs typeface="Consolas" panose="020B0609020204030204" pitchFamily="49" charset="0"/>
                <a:sym typeface="Roboto Mono"/>
              </a:rPr>
              <a:t>:</a:t>
            </a:r>
            <a:endParaRPr sz="9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808BED"/>
                </a:solidFill>
                <a:latin typeface="Consolas" panose="020B0609020204030204" pitchFamily="49" charset="0"/>
                <a:ea typeface="Roboto Mono"/>
                <a:cs typeface="Consolas" panose="020B0609020204030204" pitchFamily="49" charset="0"/>
                <a:sym typeface="Roboto Mono"/>
              </a:rPr>
              <a:t>return</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&lt;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180</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50</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50</a:t>
            </a:r>
            <a:r>
              <a:rPr lang="en" sz="900">
                <a:solidFill>
                  <a:schemeClr val="dk1"/>
                </a:solidFill>
                <a:latin typeface="Consolas" panose="020B0609020204030204" pitchFamily="49" charset="0"/>
                <a:ea typeface="Roboto Mono"/>
                <a:cs typeface="Consolas" panose="020B0609020204030204" pitchFamily="49" charset="0"/>
                <a:sym typeface="Roboto Mono"/>
              </a:rPr>
              <a:t>)</a:t>
            </a:r>
            <a:endParaRPr sz="9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endParaRPr sz="900">
              <a:solidFill>
                <a:srgbClr val="808BED"/>
              </a:solidFill>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Clr>
                <a:schemeClr val="dk1"/>
              </a:buClr>
              <a:buSzPts val="1100"/>
              <a:buFont typeface="Arial"/>
              <a:buNone/>
            </a:pPr>
            <a:endParaRPr sz="900" b="1">
              <a:solidFill>
                <a:srgbClr val="999999"/>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endParaRPr sz="900" b="1">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Clr>
                <a:schemeClr val="dk1"/>
              </a:buClr>
              <a:buSzPts val="1100"/>
              <a:buFont typeface="Arial"/>
              <a:buNone/>
            </a:pPr>
            <a:endParaRPr sz="900">
              <a:solidFill>
                <a:srgbClr val="A64D79"/>
              </a:solidFill>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Clr>
                <a:schemeClr val="dk1"/>
              </a:buClr>
              <a:buSzPts val="1100"/>
              <a:buFont typeface="Arial"/>
              <a:buNone/>
            </a:pPr>
            <a:endParaRPr sz="900">
              <a:solidFill>
                <a:srgbClr val="202020"/>
              </a:solidFill>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None/>
            </a:pPr>
            <a:endParaRPr sz="900">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None/>
            </a:pPr>
            <a:endParaRPr sz="900">
              <a:latin typeface="Consolas" panose="020B0609020204030204" pitchFamily="49" charset="0"/>
              <a:ea typeface="Roboto Mono"/>
              <a:cs typeface="Consolas" panose="020B0609020204030204" pitchFamily="49" charset="0"/>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17"/>
        <p:cNvGrpSpPr/>
        <p:nvPr/>
      </p:nvGrpSpPr>
      <p:grpSpPr>
        <a:xfrm>
          <a:off x="0" y="0"/>
          <a:ext cx="0" cy="0"/>
          <a:chOff x="0" y="0"/>
          <a:chExt cx="0" cy="0"/>
        </a:xfrm>
      </p:grpSpPr>
      <p:sp>
        <p:nvSpPr>
          <p:cNvPr id="318" name="Shape 318"/>
          <p:cNvSpPr txBox="1">
            <a:spLocks noGrp="1"/>
          </p:cNvSpPr>
          <p:nvPr>
            <p:ph type="body" idx="4294967295"/>
          </p:nvPr>
        </p:nvSpPr>
        <p:spPr>
          <a:xfrm>
            <a:off x="181429" y="1250497"/>
            <a:ext cx="4498975" cy="2436132"/>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100">
                <a:latin typeface="Gadugi" panose="020B0502040204020203" pitchFamily="34" charset="0"/>
              </a:rPr>
              <a:t>Using the 360 degree camera, the robot is able to track the goal. The camera sends data about objects: position and size.</a:t>
            </a:r>
            <a:endParaRPr sz="1100">
              <a:latin typeface="Gadugi" panose="020B0502040204020203" pitchFamily="34" charset="0"/>
            </a:endParaRPr>
          </a:p>
          <a:p>
            <a:pPr marL="0" lvl="0" indent="0">
              <a:spcBef>
                <a:spcPts val="1600"/>
              </a:spcBef>
              <a:spcAft>
                <a:spcPts val="0"/>
              </a:spcAft>
              <a:buClr>
                <a:schemeClr val="dk1"/>
              </a:buClr>
              <a:buSzPts val="1100"/>
              <a:buFont typeface="Arial"/>
              <a:buNone/>
            </a:pPr>
            <a:r>
              <a:rPr lang="en" sz="1100">
                <a:latin typeface="Gadugi" panose="020B0502040204020203" pitchFamily="34" charset="0"/>
              </a:rPr>
              <a:t>The robot picks 2 objects to use as the attacking and defending goals.</a:t>
            </a:r>
            <a:endParaRPr sz="1100">
              <a:latin typeface="Gadugi" panose="020B0502040204020203" pitchFamily="34" charset="0"/>
            </a:endParaRPr>
          </a:p>
          <a:p>
            <a:pPr marL="330200" lvl="0" indent="-171450" rtl="0">
              <a:spcBef>
                <a:spcPts val="1600"/>
              </a:spcBef>
              <a:spcAft>
                <a:spcPts val="0"/>
              </a:spcAft>
              <a:buClr>
                <a:schemeClr val="lt1"/>
              </a:buClr>
              <a:buSzPts val="1100"/>
            </a:pPr>
            <a:r>
              <a:rPr lang="en" sz="1100">
                <a:latin typeface="Gadugi" panose="020B0502040204020203" pitchFamily="34" charset="0"/>
              </a:rPr>
              <a:t>	- Objects that are too small are rejected</a:t>
            </a:r>
            <a:endParaRPr sz="1100">
              <a:latin typeface="Gadugi" panose="020B0502040204020203" pitchFamily="34" charset="0"/>
            </a:endParaRPr>
          </a:p>
          <a:p>
            <a:pPr marL="330200" lvl="0" indent="-171450" rtl="0">
              <a:spcBef>
                <a:spcPts val="0"/>
              </a:spcBef>
              <a:spcAft>
                <a:spcPts val="0"/>
              </a:spcAft>
              <a:buClr>
                <a:schemeClr val="lt1"/>
              </a:buClr>
              <a:buSzPts val="1100"/>
            </a:pPr>
            <a:r>
              <a:rPr lang="en" sz="1100">
                <a:latin typeface="Gadugi" panose="020B0502040204020203" pitchFamily="34" charset="0"/>
              </a:rPr>
              <a:t>	- Only the colour of the relevant goal </a:t>
            </a:r>
          </a:p>
          <a:p>
            <a:pPr marL="330200" lvl="0" indent="-171450" rtl="0">
              <a:spcBef>
                <a:spcPts val="0"/>
              </a:spcBef>
              <a:spcAft>
                <a:spcPts val="0"/>
              </a:spcAft>
              <a:buClr>
                <a:schemeClr val="lt1"/>
              </a:buClr>
              <a:buSzPts val="1100"/>
            </a:pPr>
            <a:r>
              <a:rPr lang="en" sz="1100">
                <a:latin typeface="Gadugi" panose="020B0502040204020203" pitchFamily="34" charset="0"/>
              </a:rPr>
              <a:t>		(for attack or defence) is used</a:t>
            </a:r>
            <a:endParaRPr sz="1100">
              <a:latin typeface="Gadugi" panose="020B0502040204020203" pitchFamily="34" charset="0"/>
            </a:endParaRPr>
          </a:p>
          <a:p>
            <a:pPr marL="330200" lvl="0" indent="-171450">
              <a:spcBef>
                <a:spcPts val="0"/>
              </a:spcBef>
              <a:spcAft>
                <a:spcPts val="0"/>
              </a:spcAft>
              <a:buClr>
                <a:schemeClr val="lt1"/>
              </a:buClr>
              <a:buSzPts val="1100"/>
            </a:pPr>
            <a:r>
              <a:rPr lang="en" sz="1100">
                <a:latin typeface="Gadugi" panose="020B0502040204020203" pitchFamily="34" charset="0"/>
              </a:rPr>
              <a:t>	- Only the largest block of each required colour is used</a:t>
            </a:r>
            <a:endParaRPr sz="1100">
              <a:latin typeface="Gadugi" panose="020B0502040204020203" pitchFamily="34" charset="0"/>
            </a:endParaRPr>
          </a:p>
          <a:p>
            <a:pPr marL="0" lvl="0" indent="0" rtl="0">
              <a:spcBef>
                <a:spcPts val="1600"/>
              </a:spcBef>
              <a:spcAft>
                <a:spcPts val="1600"/>
              </a:spcAft>
              <a:buClr>
                <a:schemeClr val="dk1"/>
              </a:buClr>
              <a:buSzPts val="1100"/>
              <a:buFont typeface="Arial"/>
              <a:buNone/>
            </a:pPr>
            <a:r>
              <a:rPr lang="en" sz="1100">
                <a:latin typeface="Gadugi" panose="020B0502040204020203" pitchFamily="34" charset="0"/>
              </a:rPr>
              <a:t>Then angle and distance are calculated using a coordinate system.</a:t>
            </a:r>
          </a:p>
          <a:p>
            <a:pPr marL="0" lvl="0" indent="0" rtl="0">
              <a:spcBef>
                <a:spcPts val="1600"/>
              </a:spcBef>
              <a:spcAft>
                <a:spcPts val="1600"/>
              </a:spcAft>
              <a:buClr>
                <a:schemeClr val="dk1"/>
              </a:buClr>
              <a:buSzPts val="1100"/>
              <a:buFont typeface="Arial"/>
              <a:buNone/>
            </a:pPr>
            <a:r>
              <a:rPr lang="en" sz="1100">
                <a:latin typeface="Gadugi" panose="020B0502040204020203" pitchFamily="34" charset="0"/>
              </a:rPr>
              <a:t>- </a:t>
            </a:r>
            <a:endParaRPr sz="1100">
              <a:latin typeface="Gadugi" panose="020B0502040204020203" pitchFamily="34" charset="0"/>
            </a:endParaRPr>
          </a:p>
        </p:txBody>
      </p:sp>
      <p:sp>
        <p:nvSpPr>
          <p:cNvPr id="319" name="Shape 319"/>
          <p:cNvSpPr txBox="1">
            <a:spLocks noGrp="1"/>
          </p:cNvSpPr>
          <p:nvPr>
            <p:ph type="title" idx="4294967295"/>
          </p:nvPr>
        </p:nvSpPr>
        <p:spPr>
          <a:xfrm>
            <a:off x="0" y="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 DETECTION &amp; TRACKING</a:t>
            </a:r>
            <a:endParaRPr/>
          </a:p>
        </p:txBody>
      </p:sp>
      <p:sp>
        <p:nvSpPr>
          <p:cNvPr id="320" name="Shape 320"/>
          <p:cNvSpPr txBox="1"/>
          <p:nvPr/>
        </p:nvSpPr>
        <p:spPr>
          <a:xfrm>
            <a:off x="181429" y="3686629"/>
            <a:ext cx="4498975" cy="945900"/>
          </a:xfrm>
          <a:prstGeom prst="rect">
            <a:avLst/>
          </a:pr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900">
                <a:solidFill>
                  <a:srgbClr val="999999"/>
                </a:solidFill>
                <a:latin typeface="Consolas" panose="020B0609020204030204" pitchFamily="49" charset="0"/>
                <a:ea typeface="Roboto Mono"/>
                <a:cs typeface="Consolas" panose="020B0609020204030204" pitchFamily="49" charset="0"/>
                <a:sym typeface="Roboto Mono"/>
              </a:rPr>
              <a:t>//Pseudocode</a:t>
            </a:r>
            <a:endParaRPr sz="900">
              <a:solidFill>
                <a:srgbClr val="999999"/>
              </a:solidFill>
              <a:latin typeface="Consolas" panose="020B0609020204030204" pitchFamily="49" charset="0"/>
              <a:ea typeface="Roboto Mono"/>
              <a:cs typeface="Consolas" panose="020B0609020204030204" pitchFamily="49" charset="0"/>
              <a:sym typeface="Roboto Mono"/>
            </a:endParaRPr>
          </a:p>
          <a:p>
            <a:pPr marL="0" lvl="0" indent="0">
              <a:spcBef>
                <a:spcPts val="0"/>
              </a:spcBef>
              <a:spcAft>
                <a:spcPts val="0"/>
              </a:spcAft>
              <a:buClr>
                <a:schemeClr val="dk1"/>
              </a:buClr>
              <a:buSzPts val="1100"/>
              <a:buFont typeface="Arial"/>
              <a:buNone/>
            </a:pPr>
            <a:r>
              <a:rPr lang="en" sz="900">
                <a:solidFill>
                  <a:srgbClr val="A64D79"/>
                </a:solidFill>
                <a:latin typeface="Consolas" panose="020B0609020204030204" pitchFamily="49" charset="0"/>
                <a:ea typeface="Roboto Mono"/>
                <a:cs typeface="Consolas" panose="020B0609020204030204" pitchFamily="49" charset="0"/>
                <a:sym typeface="Roboto Mono"/>
              </a:rPr>
              <a:t>x</a:t>
            </a:r>
            <a:r>
              <a:rPr lang="en" sz="900">
                <a:solidFill>
                  <a:srgbClr val="202020"/>
                </a:solidFill>
                <a:latin typeface="Consolas" panose="020B0609020204030204" pitchFamily="49" charset="0"/>
                <a:ea typeface="Roboto Mono"/>
                <a:cs typeface="Consolas" panose="020B0609020204030204" pitchFamily="49" charset="0"/>
                <a:sym typeface="Roboto Mono"/>
              </a:rPr>
              <a:t> = -</a:t>
            </a:r>
            <a:r>
              <a:rPr lang="en" sz="900">
                <a:solidFill>
                  <a:srgbClr val="3D85C6"/>
                </a:solidFill>
                <a:latin typeface="Consolas" panose="020B0609020204030204" pitchFamily="49" charset="0"/>
                <a:ea typeface="Roboto Mono"/>
                <a:cs typeface="Consolas" panose="020B0609020204030204" pitchFamily="49" charset="0"/>
                <a:sym typeface="Roboto Mono"/>
              </a:rPr>
              <a:t>goalCentreX</a:t>
            </a:r>
            <a:r>
              <a:rPr lang="en" sz="900">
                <a:solidFill>
                  <a:srgbClr val="202020"/>
                </a:solidFill>
                <a:latin typeface="Consolas" panose="020B0609020204030204" pitchFamily="49" charset="0"/>
                <a:ea typeface="Roboto Mono"/>
                <a:cs typeface="Consolas" panose="020B0609020204030204" pitchFamily="49" charset="0"/>
                <a:sym typeface="Roboto Mono"/>
              </a:rPr>
              <a:t> - (</a:t>
            </a:r>
            <a:r>
              <a:rPr lang="en" sz="900">
                <a:solidFill>
                  <a:srgbClr val="3D85C6"/>
                </a:solidFill>
                <a:latin typeface="Consolas" panose="020B0609020204030204" pitchFamily="49" charset="0"/>
                <a:ea typeface="Roboto Mono"/>
                <a:cs typeface="Consolas" panose="020B0609020204030204" pitchFamily="49" charset="0"/>
                <a:sym typeface="Roboto Mono"/>
              </a:rPr>
              <a:t>imageWidth</a:t>
            </a:r>
            <a:r>
              <a:rPr lang="en" sz="900">
                <a:solidFill>
                  <a:srgbClr val="202020"/>
                </a:solidFill>
                <a:latin typeface="Consolas" panose="020B0609020204030204" pitchFamily="49" charset="0"/>
                <a:ea typeface="Roboto Mono"/>
                <a:cs typeface="Consolas" panose="020B0609020204030204" pitchFamily="49" charset="0"/>
                <a:sym typeface="Roboto Mono"/>
              </a:rPr>
              <a:t> / 2)</a:t>
            </a:r>
            <a:endParaRPr sz="900">
              <a:solidFill>
                <a:srgbClr val="202020"/>
              </a:solidFill>
              <a:latin typeface="Consolas" panose="020B0609020204030204" pitchFamily="49" charset="0"/>
              <a:ea typeface="Roboto Mono"/>
              <a:cs typeface="Consolas" panose="020B0609020204030204" pitchFamily="49" charset="0"/>
              <a:sym typeface="Roboto Mono"/>
            </a:endParaRPr>
          </a:p>
          <a:p>
            <a:pPr marL="0" lvl="0" indent="0" rtl="0">
              <a:spcBef>
                <a:spcPts val="0"/>
              </a:spcBef>
              <a:spcAft>
                <a:spcPts val="0"/>
              </a:spcAft>
              <a:buClr>
                <a:schemeClr val="dk1"/>
              </a:buClr>
              <a:buSzPts val="1100"/>
              <a:buFont typeface="Arial"/>
              <a:buNone/>
            </a:pPr>
            <a:r>
              <a:rPr lang="en" sz="900">
                <a:solidFill>
                  <a:srgbClr val="A64D79"/>
                </a:solidFill>
                <a:latin typeface="Consolas" panose="020B0609020204030204" pitchFamily="49" charset="0"/>
                <a:ea typeface="Roboto Mono"/>
                <a:cs typeface="Consolas" panose="020B0609020204030204" pitchFamily="49" charset="0"/>
                <a:sym typeface="Roboto Mono"/>
              </a:rPr>
              <a:t>y</a:t>
            </a:r>
            <a:r>
              <a:rPr lang="en" sz="900">
                <a:solidFill>
                  <a:srgbClr val="202020"/>
                </a:solidFill>
                <a:latin typeface="Consolas" panose="020B0609020204030204" pitchFamily="49" charset="0"/>
                <a:ea typeface="Roboto Mono"/>
                <a:cs typeface="Consolas" panose="020B0609020204030204" pitchFamily="49" charset="0"/>
                <a:sym typeface="Roboto Mono"/>
              </a:rPr>
              <a:t> = </a:t>
            </a:r>
            <a:r>
              <a:rPr lang="en" sz="900">
                <a:solidFill>
                  <a:srgbClr val="3D85C6"/>
                </a:solidFill>
                <a:latin typeface="Consolas" panose="020B0609020204030204" pitchFamily="49" charset="0"/>
                <a:ea typeface="Roboto Mono"/>
                <a:cs typeface="Consolas" panose="020B0609020204030204" pitchFamily="49" charset="0"/>
                <a:sym typeface="Roboto Mono"/>
              </a:rPr>
              <a:t>goalCentreY</a:t>
            </a:r>
            <a:r>
              <a:rPr lang="en" sz="900">
                <a:solidFill>
                  <a:srgbClr val="202020"/>
                </a:solidFill>
                <a:latin typeface="Consolas" panose="020B0609020204030204" pitchFamily="49" charset="0"/>
                <a:ea typeface="Roboto Mono"/>
                <a:cs typeface="Consolas" panose="020B0609020204030204" pitchFamily="49" charset="0"/>
                <a:sym typeface="Roboto Mono"/>
              </a:rPr>
              <a:t> - (</a:t>
            </a:r>
            <a:r>
              <a:rPr lang="en" sz="900">
                <a:solidFill>
                  <a:srgbClr val="3D85C6"/>
                </a:solidFill>
                <a:latin typeface="Consolas" panose="020B0609020204030204" pitchFamily="49" charset="0"/>
                <a:ea typeface="Roboto Mono"/>
                <a:cs typeface="Consolas" panose="020B0609020204030204" pitchFamily="49" charset="0"/>
                <a:sym typeface="Roboto Mono"/>
              </a:rPr>
              <a:t>imageHeight</a:t>
            </a:r>
            <a:r>
              <a:rPr lang="en" sz="900">
                <a:solidFill>
                  <a:srgbClr val="202020"/>
                </a:solidFill>
                <a:latin typeface="Consolas" panose="020B0609020204030204" pitchFamily="49" charset="0"/>
                <a:ea typeface="Roboto Mono"/>
                <a:cs typeface="Consolas" panose="020B0609020204030204" pitchFamily="49" charset="0"/>
                <a:sym typeface="Roboto Mono"/>
              </a:rPr>
              <a:t> / 2)</a:t>
            </a:r>
            <a:endParaRPr sz="900">
              <a:solidFill>
                <a:srgbClr val="202020"/>
              </a:solidFill>
              <a:latin typeface="Consolas" panose="020B0609020204030204" pitchFamily="49" charset="0"/>
              <a:ea typeface="Roboto Mono"/>
              <a:cs typeface="Consolas" panose="020B0609020204030204" pitchFamily="49" charset="0"/>
              <a:sym typeface="Roboto Mono"/>
            </a:endParaRPr>
          </a:p>
          <a:p>
            <a:pPr marL="0" lvl="0" indent="0">
              <a:spcBef>
                <a:spcPts val="0"/>
              </a:spcBef>
              <a:spcAft>
                <a:spcPts val="0"/>
              </a:spcAft>
              <a:buClr>
                <a:schemeClr val="dk1"/>
              </a:buClr>
              <a:buSzPts val="1100"/>
              <a:buFont typeface="Arial"/>
              <a:buNone/>
            </a:pPr>
            <a:r>
              <a:rPr lang="en" sz="900">
                <a:solidFill>
                  <a:srgbClr val="A64D79"/>
                </a:solidFill>
                <a:latin typeface="Consolas" panose="020B0609020204030204" pitchFamily="49" charset="0"/>
                <a:ea typeface="Roboto Mono"/>
                <a:cs typeface="Consolas" panose="020B0609020204030204" pitchFamily="49" charset="0"/>
                <a:sym typeface="Roboto Mono"/>
              </a:rPr>
              <a:t>goalAngle</a:t>
            </a:r>
            <a:r>
              <a:rPr lang="en" sz="900">
                <a:solidFill>
                  <a:srgbClr val="202020"/>
                </a:solidFill>
                <a:latin typeface="Consolas" panose="020B0609020204030204" pitchFamily="49" charset="0"/>
                <a:ea typeface="Roboto Mono"/>
                <a:cs typeface="Consolas" panose="020B0609020204030204" pitchFamily="49" charset="0"/>
                <a:sym typeface="Roboto Mono"/>
              </a:rPr>
              <a:t> = (</a:t>
            </a:r>
            <a:r>
              <a:rPr lang="en" sz="900">
                <a:solidFill>
                  <a:srgbClr val="3D85C6"/>
                </a:solidFill>
                <a:latin typeface="Consolas" panose="020B0609020204030204" pitchFamily="49" charset="0"/>
                <a:ea typeface="Roboto Mono"/>
                <a:cs typeface="Consolas" panose="020B0609020204030204" pitchFamily="49" charset="0"/>
                <a:sym typeface="Roboto Mono"/>
              </a:rPr>
              <a:t>atan2(y,x)</a:t>
            </a:r>
            <a:r>
              <a:rPr lang="en" sz="900">
                <a:solidFill>
                  <a:srgbClr val="202020"/>
                </a:solidFill>
                <a:latin typeface="Consolas" panose="020B0609020204030204" pitchFamily="49" charset="0"/>
                <a:ea typeface="Roboto Mono"/>
                <a:cs typeface="Consolas" panose="020B0609020204030204" pitchFamily="49" charset="0"/>
                <a:sym typeface="Roboto Mono"/>
              </a:rPr>
              <a:t> * RADIANS_TO_DEGREES - 90) % 360</a:t>
            </a:r>
            <a:endParaRPr sz="900">
              <a:solidFill>
                <a:srgbClr val="202020"/>
              </a:solidFill>
              <a:latin typeface="Consolas" panose="020B0609020204030204" pitchFamily="49" charset="0"/>
              <a:ea typeface="Roboto Mono"/>
              <a:cs typeface="Consolas" panose="020B0609020204030204" pitchFamily="49" charset="0"/>
              <a:sym typeface="Roboto Mono"/>
            </a:endParaRPr>
          </a:p>
          <a:p>
            <a:pPr marL="0" lvl="0" indent="0">
              <a:spcBef>
                <a:spcPts val="0"/>
              </a:spcBef>
              <a:spcAft>
                <a:spcPts val="0"/>
              </a:spcAft>
              <a:buClr>
                <a:schemeClr val="dk1"/>
              </a:buClr>
              <a:buSzPts val="1100"/>
              <a:buFont typeface="Arial"/>
              <a:buNone/>
            </a:pPr>
            <a:r>
              <a:rPr lang="en" sz="900">
                <a:solidFill>
                  <a:srgbClr val="A64D79"/>
                </a:solidFill>
                <a:latin typeface="Consolas" panose="020B0609020204030204" pitchFamily="49" charset="0"/>
                <a:ea typeface="Roboto Mono"/>
                <a:cs typeface="Consolas" panose="020B0609020204030204" pitchFamily="49" charset="0"/>
                <a:sym typeface="Roboto Mono"/>
              </a:rPr>
              <a:t>goalSize</a:t>
            </a:r>
            <a:r>
              <a:rPr lang="en" sz="900">
                <a:solidFill>
                  <a:srgbClr val="202020"/>
                </a:solidFill>
                <a:latin typeface="Consolas" panose="020B0609020204030204" pitchFamily="49" charset="0"/>
                <a:ea typeface="Roboto Mono"/>
                <a:cs typeface="Consolas" panose="020B0609020204030204" pitchFamily="49" charset="0"/>
                <a:sym typeface="Roboto Mono"/>
              </a:rPr>
              <a:t> = 2*(</a:t>
            </a:r>
            <a:r>
              <a:rPr lang="en" sz="900">
                <a:solidFill>
                  <a:srgbClr val="3D85C6"/>
                </a:solidFill>
                <a:latin typeface="Consolas" panose="020B0609020204030204" pitchFamily="49" charset="0"/>
                <a:ea typeface="Roboto Mono"/>
                <a:cs typeface="Consolas" panose="020B0609020204030204" pitchFamily="49" charset="0"/>
                <a:sym typeface="Roboto Mono"/>
              </a:rPr>
              <a:t>sqrt(x^2 + y^2)</a:t>
            </a:r>
            <a:r>
              <a:rPr lang="en" sz="900">
                <a:solidFill>
                  <a:srgbClr val="202020"/>
                </a:solidFill>
                <a:latin typeface="Consolas" panose="020B0609020204030204" pitchFamily="49" charset="0"/>
                <a:ea typeface="Roboto Mono"/>
                <a:cs typeface="Consolas" panose="020B0609020204030204" pitchFamily="49" charset="0"/>
                <a:sym typeface="Roboto Mono"/>
              </a:rPr>
              <a:t>)</a:t>
            </a:r>
            <a:endParaRPr sz="900">
              <a:solidFill>
                <a:srgbClr val="202020"/>
              </a:solidFill>
              <a:latin typeface="Consolas" panose="020B0609020204030204" pitchFamily="49" charset="0"/>
              <a:ea typeface="Roboto Mono"/>
              <a:cs typeface="Consolas" panose="020B0609020204030204" pitchFamily="49" charset="0"/>
              <a:sym typeface="Roboto Mono"/>
            </a:endParaRPr>
          </a:p>
          <a:p>
            <a:pPr marL="0" lvl="0" indent="0">
              <a:spcBef>
                <a:spcPts val="0"/>
              </a:spcBef>
              <a:spcAft>
                <a:spcPts val="0"/>
              </a:spcAft>
              <a:buClr>
                <a:schemeClr val="dk1"/>
              </a:buClr>
              <a:buSzPts val="1100"/>
              <a:buFont typeface="Arial"/>
              <a:buNone/>
            </a:pPr>
            <a:endParaRPr sz="900">
              <a:solidFill>
                <a:srgbClr val="202020"/>
              </a:solidFill>
              <a:latin typeface="Roboto Mono"/>
              <a:ea typeface="Roboto Mono"/>
              <a:cs typeface="Roboto Mono"/>
              <a:sym typeface="Roboto Mono"/>
            </a:endParaRPr>
          </a:p>
          <a:p>
            <a:pPr marL="0" lvl="0" indent="0" rtl="0">
              <a:spcBef>
                <a:spcPts val="0"/>
              </a:spcBef>
              <a:spcAft>
                <a:spcPts val="0"/>
              </a:spcAft>
              <a:buNone/>
            </a:pPr>
            <a:endParaRPr sz="900">
              <a:latin typeface="Roboto Mono"/>
              <a:ea typeface="Roboto Mono"/>
              <a:cs typeface="Roboto Mono"/>
              <a:sym typeface="Roboto Mono"/>
            </a:endParaRPr>
          </a:p>
          <a:p>
            <a:pPr marL="0" lvl="0" indent="0" rtl="0">
              <a:spcBef>
                <a:spcPts val="0"/>
              </a:spcBef>
              <a:spcAft>
                <a:spcPts val="0"/>
              </a:spcAft>
              <a:buNone/>
            </a:pPr>
            <a:endParaRPr sz="900">
              <a:latin typeface="Roboto Mono"/>
              <a:ea typeface="Roboto Mono"/>
              <a:cs typeface="Roboto Mono"/>
              <a:sym typeface="Roboto Mono"/>
            </a:endParaRPr>
          </a:p>
        </p:txBody>
      </p:sp>
      <p:pic>
        <p:nvPicPr>
          <p:cNvPr id="321" name="Shape 321"/>
          <p:cNvPicPr preferRelativeResize="0"/>
          <p:nvPr/>
        </p:nvPicPr>
        <p:blipFill>
          <a:blip r:embed="rId3">
            <a:alphaModFix/>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5799050" y="545500"/>
            <a:ext cx="2799454" cy="3965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76"/>
        <p:cNvGrpSpPr/>
        <p:nvPr/>
      </p:nvGrpSpPr>
      <p:grpSpPr>
        <a:xfrm>
          <a:off x="0" y="0"/>
          <a:ext cx="0" cy="0"/>
          <a:chOff x="0" y="0"/>
          <a:chExt cx="0" cy="0"/>
        </a:xfrm>
      </p:grpSpPr>
      <p:sp>
        <p:nvSpPr>
          <p:cNvPr id="2" name="Rectangle 1">
            <a:extLst>
              <a:ext uri="{FF2B5EF4-FFF2-40B4-BE49-F238E27FC236}">
                <a16:creationId xmlns:a16="http://schemas.microsoft.com/office/drawing/2014/main" id="{A4DEF591-167C-4292-B60C-988922AEB15A}"/>
              </a:ext>
            </a:extLst>
          </p:cNvPr>
          <p:cNvSpPr/>
          <p:nvPr/>
        </p:nvSpPr>
        <p:spPr>
          <a:xfrm>
            <a:off x="0" y="4207329"/>
            <a:ext cx="4158343" cy="936171"/>
          </a:xfrm>
          <a:prstGeom prst="rect">
            <a:avLst/>
          </a:prstGeom>
          <a:solidFill>
            <a:schemeClr val="tx1">
              <a:lumMod val="85000"/>
              <a:lumOff val="15000"/>
              <a:alpha val="9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7" name="Shape 277"/>
          <p:cNvSpPr txBox="1">
            <a:spLocks noGrp="1"/>
          </p:cNvSpPr>
          <p:nvPr>
            <p:ph type="ctrTitle"/>
          </p:nvPr>
        </p:nvSpPr>
        <p:spPr>
          <a:xfrm>
            <a:off x="153921" y="3983700"/>
            <a:ext cx="38505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INNOVAT</a:t>
            </a:r>
            <a:r>
              <a:rPr lang="en-AU" sz="4800"/>
              <a:t>IONS</a:t>
            </a:r>
            <a:endParaRPr sz="4800"/>
          </a:p>
        </p:txBody>
      </p:sp>
    </p:spTree>
    <p:extLst>
      <p:ext uri="{BB962C8B-B14F-4D97-AF65-F5344CB8AC3E}">
        <p14:creationId xmlns:p14="http://schemas.microsoft.com/office/powerpoint/2010/main" val="2936452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26"/>
        <p:cNvGrpSpPr/>
        <p:nvPr/>
      </p:nvGrpSpPr>
      <p:grpSpPr>
        <a:xfrm>
          <a:off x="0" y="0"/>
          <a:ext cx="0" cy="0"/>
          <a:chOff x="0" y="0"/>
          <a:chExt cx="0" cy="0"/>
        </a:xfrm>
      </p:grpSpPr>
      <p:sp>
        <p:nvSpPr>
          <p:cNvPr id="327" name="Shape 327"/>
          <p:cNvSpPr txBox="1">
            <a:spLocks noGrp="1"/>
          </p:cNvSpPr>
          <p:nvPr>
            <p:ph type="body" idx="4294967295"/>
          </p:nvPr>
        </p:nvSpPr>
        <p:spPr>
          <a:xfrm>
            <a:off x="261257" y="1199650"/>
            <a:ext cx="4498975" cy="2619375"/>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100">
                <a:latin typeface="Gadugi" panose="020B0502040204020203" pitchFamily="34" charset="0"/>
              </a:rPr>
              <a:t>Using the 360 degree camera, the robot is able to detect both the angle and the distance to the attacking and defending goal.</a:t>
            </a:r>
            <a:endParaRPr sz="1100">
              <a:latin typeface="Gadugi" panose="020B0502040204020203" pitchFamily="34" charset="0"/>
            </a:endParaRPr>
          </a:p>
          <a:p>
            <a:pPr marL="0" lvl="0" indent="0">
              <a:spcBef>
                <a:spcPts val="1600"/>
              </a:spcBef>
              <a:spcAft>
                <a:spcPts val="0"/>
              </a:spcAft>
              <a:buClr>
                <a:schemeClr val="dk1"/>
              </a:buClr>
              <a:buSzPts val="1100"/>
              <a:buFont typeface="Arial"/>
              <a:buNone/>
            </a:pPr>
            <a:r>
              <a:rPr lang="en" sz="1100">
                <a:latin typeface="Gadugi" panose="020B0502040204020203" pitchFamily="34" charset="0"/>
              </a:rPr>
              <a:t>Using this data, the robot is able to calculate an estimate for its position on the field in terms of an x and y coordinate.</a:t>
            </a:r>
            <a:endParaRPr sz="1100">
              <a:latin typeface="Gadugi" panose="020B0502040204020203" pitchFamily="34" charset="0"/>
            </a:endParaRPr>
          </a:p>
          <a:p>
            <a:pPr marL="0" lvl="0" indent="0">
              <a:spcBef>
                <a:spcPts val="1600"/>
              </a:spcBef>
              <a:spcAft>
                <a:spcPts val="0"/>
              </a:spcAft>
              <a:buClr>
                <a:schemeClr val="dk1"/>
              </a:buClr>
              <a:buSzPts val="1100"/>
              <a:buFont typeface="Arial"/>
              <a:buNone/>
            </a:pPr>
            <a:r>
              <a:rPr lang="en" sz="1100">
                <a:latin typeface="Gadugi" panose="020B0502040204020203" pitchFamily="34" charset="0"/>
              </a:rPr>
              <a:t>For our system, (0, 0) is defined as the center of the field with positive x extending to the right of the robot and positive y extending forwards. The units are in centimeters, thus for example the front right corner would is (60, 90).</a:t>
            </a:r>
            <a:endParaRPr sz="1100">
              <a:latin typeface="Gadugi" panose="020B0502040204020203" pitchFamily="34" charset="0"/>
            </a:endParaRPr>
          </a:p>
          <a:p>
            <a:pPr marL="0" lvl="0" indent="0" rtl="0">
              <a:spcBef>
                <a:spcPts val="1600"/>
              </a:spcBef>
              <a:spcAft>
                <a:spcPts val="1600"/>
              </a:spcAft>
              <a:buClr>
                <a:schemeClr val="dk1"/>
              </a:buClr>
              <a:buSzPts val="1100"/>
              <a:buFont typeface="Arial"/>
              <a:buNone/>
            </a:pPr>
            <a:r>
              <a:rPr lang="en" sz="1100">
                <a:latin typeface="Gadugi" panose="020B0502040204020203" pitchFamily="34" charset="0"/>
              </a:rPr>
              <a:t>The calculation is shown below:</a:t>
            </a:r>
            <a:endParaRPr sz="1100">
              <a:latin typeface="Gadugi" panose="020B0502040204020203" pitchFamily="34" charset="0"/>
            </a:endParaRPr>
          </a:p>
        </p:txBody>
      </p:sp>
      <p:sp>
        <p:nvSpPr>
          <p:cNvPr id="329" name="Shape 329"/>
          <p:cNvSpPr txBox="1">
            <a:spLocks noGrp="1"/>
          </p:cNvSpPr>
          <p:nvPr>
            <p:ph type="title" idx="4294967295"/>
          </p:nvPr>
        </p:nvSpPr>
        <p:spPr>
          <a:xfrm>
            <a:off x="0" y="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FIELD COORDINATE SYSTEM</a:t>
            </a:r>
            <a:endParaRPr/>
          </a:p>
        </p:txBody>
      </p:sp>
      <p:sp>
        <p:nvSpPr>
          <p:cNvPr id="328" name="Shape 328"/>
          <p:cNvSpPr txBox="1"/>
          <p:nvPr/>
        </p:nvSpPr>
        <p:spPr>
          <a:xfrm>
            <a:off x="261257" y="3819025"/>
            <a:ext cx="4868400" cy="1139400"/>
          </a:xfrm>
          <a:prstGeom prst="rect">
            <a:avLst/>
          </a:pr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900">
                <a:solidFill>
                  <a:srgbClr val="666666"/>
                </a:solidFill>
                <a:latin typeface="Consolas" panose="020B0609020204030204" pitchFamily="49" charset="0"/>
                <a:ea typeface="Roboto Mono"/>
                <a:cs typeface="Consolas" panose="020B0609020204030204" pitchFamily="49" charset="0"/>
                <a:sym typeface="Roboto Mono"/>
              </a:rPr>
              <a:t>//Pseudocode</a:t>
            </a:r>
            <a:endParaRPr sz="900">
              <a:solidFill>
                <a:srgbClr val="666666"/>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rgbClr val="FF8BFF"/>
                </a:solidFill>
                <a:latin typeface="Consolas" panose="020B0609020204030204" pitchFamily="49" charset="0"/>
                <a:ea typeface="Roboto Mono"/>
                <a:cs typeface="Consolas" panose="020B0609020204030204" pitchFamily="49" charset="0"/>
                <a:sym typeface="Roboto Mono"/>
              </a:rPr>
              <a:t>int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distance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F8BFF"/>
                </a:solidFill>
                <a:latin typeface="Consolas" panose="020B0609020204030204" pitchFamily="49" charset="0"/>
                <a:ea typeface="Roboto Mono"/>
                <a:cs typeface="Consolas" panose="020B0609020204030204" pitchFamily="49" charset="0"/>
                <a:sym typeface="Roboto Mono"/>
              </a:rPr>
              <a:t>calcDistance</a:t>
            </a:r>
            <a:r>
              <a:rPr lang="en" sz="900">
                <a:solidFill>
                  <a:schemeClr val="dk1"/>
                </a:solidFill>
                <a:latin typeface="Consolas" panose="020B0609020204030204" pitchFamily="49" charset="0"/>
                <a:ea typeface="Roboto Mono"/>
                <a:cs typeface="Consolas" panose="020B0609020204030204" pitchFamily="49" charset="0"/>
                <a:sym typeface="Roboto Mono"/>
              </a:rPr>
              <a:t>(areaA)</a:t>
            </a:r>
            <a:r>
              <a:rPr lang="en" sz="900">
                <a:solidFill>
                  <a:srgbClr val="CFBFAD"/>
                </a:solidFill>
                <a:latin typeface="Consolas" panose="020B0609020204030204" pitchFamily="49" charset="0"/>
                <a:ea typeface="Roboto Mono"/>
                <a:cs typeface="Consolas" panose="020B0609020204030204" pitchFamily="49" charset="0"/>
                <a:sym typeface="Roboto Mono"/>
              </a:rPr>
              <a:t>;</a:t>
            </a:r>
            <a:endParaRPr sz="9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rgbClr val="FF8BFF"/>
                </a:solidFill>
                <a:latin typeface="Consolas" panose="020B0609020204030204" pitchFamily="49" charset="0"/>
                <a:ea typeface="Roboto Mono"/>
                <a:cs typeface="Consolas" panose="020B0609020204030204" pitchFamily="49" charset="0"/>
                <a:sym typeface="Roboto Mono"/>
              </a:rPr>
              <a:t>int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xGoal</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distance</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FF8BFF"/>
                </a:solidFill>
                <a:latin typeface="Consolas" panose="020B0609020204030204" pitchFamily="49" charset="0"/>
                <a:ea typeface="Roboto Mono"/>
                <a:cs typeface="Consolas" panose="020B0609020204030204" pitchFamily="49" charset="0"/>
                <a:sym typeface="Roboto Mono"/>
              </a:rPr>
              <a:t>sin</a:t>
            </a:r>
            <a:r>
              <a:rPr lang="en" sz="900">
                <a:solidFill>
                  <a:schemeClr val="dk1"/>
                </a:solidFill>
                <a:latin typeface="Consolas" panose="020B0609020204030204" pitchFamily="49" charset="0"/>
                <a:ea typeface="Roboto Mono"/>
                <a:cs typeface="Consolas" panose="020B0609020204030204" pitchFamily="49" charset="0"/>
                <a:sym typeface="Roboto Mono"/>
              </a:rPr>
              <a:t>(angToRad</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chemeClr val="dk1"/>
                </a:solidFill>
                <a:latin typeface="Consolas" panose="020B0609020204030204" pitchFamily="49" charset="0"/>
                <a:ea typeface="Roboto Mono"/>
                <a:cs typeface="Consolas" panose="020B0609020204030204" pitchFamily="49" charset="0"/>
                <a:sym typeface="Roboto Mono"/>
              </a:rPr>
              <a:t>angleA)</a:t>
            </a:r>
            <a:r>
              <a:rPr lang="en" sz="900">
                <a:solidFill>
                  <a:srgbClr val="CFBFAD"/>
                </a:solidFill>
                <a:latin typeface="Consolas" panose="020B0609020204030204" pitchFamily="49" charset="0"/>
                <a:ea typeface="Roboto Mono"/>
                <a:cs typeface="Consolas" panose="020B0609020204030204" pitchFamily="49" charset="0"/>
                <a:sym typeface="Roboto Mono"/>
              </a:rPr>
              <a:t>;</a:t>
            </a:r>
            <a:endParaRPr sz="9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rgbClr val="FF8BFF"/>
                </a:solidFill>
                <a:latin typeface="Consolas" panose="020B0609020204030204" pitchFamily="49" charset="0"/>
                <a:ea typeface="Roboto Mono"/>
                <a:cs typeface="Consolas" panose="020B0609020204030204" pitchFamily="49" charset="0"/>
                <a:sym typeface="Roboto Mono"/>
              </a:rPr>
              <a:t>int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yGoal</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distance</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FF8BFF"/>
                </a:solidFill>
                <a:latin typeface="Consolas" panose="020B0609020204030204" pitchFamily="49" charset="0"/>
                <a:ea typeface="Roboto Mono"/>
                <a:cs typeface="Consolas" panose="020B0609020204030204" pitchFamily="49" charset="0"/>
                <a:sym typeface="Roboto Mono"/>
              </a:rPr>
              <a:t>cos</a:t>
            </a:r>
            <a:r>
              <a:rPr lang="en" sz="900">
                <a:solidFill>
                  <a:schemeClr val="dk1"/>
                </a:solidFill>
                <a:latin typeface="Consolas" panose="020B0609020204030204" pitchFamily="49" charset="0"/>
                <a:ea typeface="Roboto Mono"/>
                <a:cs typeface="Consolas" panose="020B0609020204030204" pitchFamily="49" charset="0"/>
                <a:sym typeface="Roboto Mono"/>
              </a:rPr>
              <a:t>(angToRad</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chemeClr val="dk1"/>
                </a:solidFill>
                <a:latin typeface="Consolas" panose="020B0609020204030204" pitchFamily="49" charset="0"/>
                <a:ea typeface="Roboto Mono"/>
                <a:cs typeface="Consolas" panose="020B0609020204030204" pitchFamily="49" charset="0"/>
                <a:sym typeface="Roboto Mono"/>
              </a:rPr>
              <a:t>angleA)</a:t>
            </a:r>
            <a:r>
              <a:rPr lang="en" sz="900">
                <a:solidFill>
                  <a:srgbClr val="CFBFAD"/>
                </a:solidFill>
                <a:latin typeface="Consolas" panose="020B0609020204030204" pitchFamily="49" charset="0"/>
                <a:ea typeface="Roboto Mono"/>
                <a:cs typeface="Consolas" panose="020B0609020204030204" pitchFamily="49" charset="0"/>
                <a:sym typeface="Roboto Mono"/>
              </a:rPr>
              <a:t>;</a:t>
            </a:r>
            <a:endParaRPr sz="9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rgbClr val="FF8BFF"/>
                </a:solidFill>
                <a:latin typeface="Consolas" panose="020B0609020204030204" pitchFamily="49" charset="0"/>
                <a:ea typeface="Roboto Mono"/>
                <a:cs typeface="Consolas" panose="020B0609020204030204" pitchFamily="49" charset="0"/>
                <a:sym typeface="Roboto Mono"/>
              </a:rPr>
              <a:t>int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xActual</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ATTACK_GOAL_X</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chemeClr val="dk1"/>
                </a:solidFill>
                <a:latin typeface="Consolas" panose="020B0609020204030204" pitchFamily="49" charset="0"/>
                <a:ea typeface="Roboto Mono"/>
                <a:cs typeface="Consolas" panose="020B0609020204030204" pitchFamily="49" charset="0"/>
                <a:sym typeface="Roboto Mono"/>
              </a:rPr>
              <a:t>xGoal</a:t>
            </a:r>
            <a:r>
              <a:rPr lang="en" sz="900">
                <a:solidFill>
                  <a:srgbClr val="CFBFAD"/>
                </a:solidFill>
                <a:latin typeface="Consolas" panose="020B0609020204030204" pitchFamily="49" charset="0"/>
                <a:ea typeface="Roboto Mono"/>
                <a:cs typeface="Consolas" panose="020B0609020204030204" pitchFamily="49" charset="0"/>
                <a:sym typeface="Roboto Mono"/>
              </a:rPr>
              <a:t>;</a:t>
            </a:r>
            <a:endParaRPr sz="9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900">
                <a:solidFill>
                  <a:srgbClr val="FF8BFF"/>
                </a:solidFill>
                <a:latin typeface="Consolas" panose="020B0609020204030204" pitchFamily="49" charset="0"/>
                <a:ea typeface="Roboto Mono"/>
                <a:cs typeface="Consolas" panose="020B0609020204030204" pitchFamily="49" charset="0"/>
                <a:sym typeface="Roboto Mono"/>
              </a:rPr>
              <a:t>int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yActual</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ATTACK_GOAL_Y</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chemeClr val="dk1"/>
                </a:solidFill>
                <a:latin typeface="Consolas" panose="020B0609020204030204" pitchFamily="49" charset="0"/>
                <a:ea typeface="Roboto Mono"/>
                <a:cs typeface="Consolas" panose="020B0609020204030204" pitchFamily="49" charset="0"/>
                <a:sym typeface="Roboto Mono"/>
              </a:rPr>
              <a:t>yGoal</a:t>
            </a:r>
            <a:r>
              <a:rPr lang="en" sz="900">
                <a:solidFill>
                  <a:srgbClr val="CFBFAD"/>
                </a:solidFill>
                <a:latin typeface="Consolas" panose="020B0609020204030204" pitchFamily="49" charset="0"/>
                <a:ea typeface="Roboto Mono"/>
                <a:cs typeface="Consolas" panose="020B0609020204030204" pitchFamily="49" charset="0"/>
                <a:sym typeface="Roboto Mono"/>
              </a:rPr>
              <a:t>;</a:t>
            </a:r>
            <a:endParaRPr sz="9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endParaRPr sz="900">
              <a:solidFill>
                <a:srgbClr val="CFBFAD"/>
              </a:solidFill>
              <a:latin typeface="Roboto Mono"/>
              <a:ea typeface="Roboto Mono"/>
              <a:cs typeface="Roboto Mono"/>
              <a:sym typeface="Roboto Mono"/>
            </a:endParaRPr>
          </a:p>
          <a:p>
            <a:pPr marL="0" lvl="0" indent="0">
              <a:spcBef>
                <a:spcPts val="0"/>
              </a:spcBef>
              <a:spcAft>
                <a:spcPts val="0"/>
              </a:spcAft>
              <a:buClr>
                <a:schemeClr val="dk1"/>
              </a:buClr>
              <a:buSzPts val="1100"/>
              <a:buFont typeface="Arial"/>
              <a:buNone/>
            </a:pPr>
            <a:endParaRPr sz="900">
              <a:latin typeface="Roboto Mono"/>
              <a:ea typeface="Roboto Mono"/>
              <a:cs typeface="Roboto Mono"/>
              <a:sym typeface="Roboto Mono"/>
            </a:endParaRPr>
          </a:p>
          <a:p>
            <a:pPr marL="0" lvl="0" indent="0">
              <a:spcBef>
                <a:spcPts val="0"/>
              </a:spcBef>
              <a:spcAft>
                <a:spcPts val="0"/>
              </a:spcAft>
              <a:buClr>
                <a:schemeClr val="dk1"/>
              </a:buClr>
              <a:buSzPts val="1100"/>
              <a:buFont typeface="Arial"/>
              <a:buNone/>
            </a:pPr>
            <a:endParaRPr sz="900">
              <a:solidFill>
                <a:srgbClr val="999999"/>
              </a:solidFill>
              <a:latin typeface="Roboto Mono"/>
              <a:ea typeface="Roboto Mono"/>
              <a:cs typeface="Roboto Mono"/>
              <a:sym typeface="Roboto Mono"/>
            </a:endParaRPr>
          </a:p>
          <a:p>
            <a:pPr marL="0" lvl="0" indent="0">
              <a:spcBef>
                <a:spcPts val="0"/>
              </a:spcBef>
              <a:spcAft>
                <a:spcPts val="0"/>
              </a:spcAft>
              <a:buClr>
                <a:schemeClr val="dk1"/>
              </a:buClr>
              <a:buSzPts val="1100"/>
              <a:buFont typeface="Arial"/>
              <a:buNone/>
            </a:pPr>
            <a:endParaRPr sz="900">
              <a:solidFill>
                <a:srgbClr val="999999"/>
              </a:solidFill>
              <a:latin typeface="Roboto Mono"/>
              <a:ea typeface="Roboto Mono"/>
              <a:cs typeface="Roboto Mono"/>
              <a:sym typeface="Roboto Mono"/>
            </a:endParaRPr>
          </a:p>
          <a:p>
            <a:pPr marL="0" lvl="0" indent="0" rtl="0">
              <a:spcBef>
                <a:spcPts val="0"/>
              </a:spcBef>
              <a:spcAft>
                <a:spcPts val="0"/>
              </a:spcAft>
              <a:buClr>
                <a:schemeClr val="dk1"/>
              </a:buClr>
              <a:buSzPts val="1100"/>
              <a:buFont typeface="Arial"/>
              <a:buNone/>
            </a:pPr>
            <a:endParaRPr sz="900">
              <a:solidFill>
                <a:srgbClr val="999999"/>
              </a:solidFill>
              <a:latin typeface="Roboto Mono"/>
              <a:ea typeface="Roboto Mono"/>
              <a:cs typeface="Roboto Mono"/>
              <a:sym typeface="Roboto Mono"/>
            </a:endParaRPr>
          </a:p>
          <a:p>
            <a:pPr marL="0" lvl="0" indent="0" rtl="0">
              <a:spcBef>
                <a:spcPts val="0"/>
              </a:spcBef>
              <a:spcAft>
                <a:spcPts val="0"/>
              </a:spcAft>
              <a:buClr>
                <a:schemeClr val="dk1"/>
              </a:buClr>
              <a:buSzPts val="1100"/>
              <a:buFont typeface="Arial"/>
              <a:buNone/>
            </a:pPr>
            <a:endParaRPr sz="900">
              <a:solidFill>
                <a:srgbClr val="202020"/>
              </a:solidFill>
              <a:latin typeface="Roboto Mono"/>
              <a:ea typeface="Roboto Mono"/>
              <a:cs typeface="Roboto Mono"/>
              <a:sym typeface="Roboto Mono"/>
            </a:endParaRPr>
          </a:p>
          <a:p>
            <a:pPr marL="0" lvl="0" indent="0" rtl="0">
              <a:spcBef>
                <a:spcPts val="0"/>
              </a:spcBef>
              <a:spcAft>
                <a:spcPts val="0"/>
              </a:spcAft>
              <a:buNone/>
            </a:pPr>
            <a:endParaRPr sz="900">
              <a:latin typeface="Roboto Mono"/>
              <a:ea typeface="Roboto Mono"/>
              <a:cs typeface="Roboto Mono"/>
              <a:sym typeface="Roboto Mono"/>
            </a:endParaRPr>
          </a:p>
          <a:p>
            <a:pPr marL="0" lvl="0" indent="0" rtl="0">
              <a:spcBef>
                <a:spcPts val="0"/>
              </a:spcBef>
              <a:spcAft>
                <a:spcPts val="0"/>
              </a:spcAft>
              <a:buNone/>
            </a:pPr>
            <a:endParaRPr sz="900">
              <a:latin typeface="Roboto Mono"/>
              <a:ea typeface="Roboto Mono"/>
              <a:cs typeface="Roboto Mono"/>
              <a:sym typeface="Roboto Mono"/>
            </a:endParaRPr>
          </a:p>
        </p:txBody>
      </p:sp>
      <p:pic>
        <p:nvPicPr>
          <p:cNvPr id="330" name="Shape 330"/>
          <p:cNvPicPr preferRelativeResize="0"/>
          <p:nvPr/>
        </p:nvPicPr>
        <p:blipFill>
          <a:blip r:embed="rId3">
            <a:alphaModFix/>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5771193" y="262467"/>
            <a:ext cx="3000907" cy="46959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pic>
        <p:nvPicPr>
          <p:cNvPr id="159" name="Shape 159"/>
          <p:cNvPicPr preferRelativeResize="0"/>
          <p:nvPr/>
        </p:nvPicPr>
        <p:blipFill rotWithShape="1">
          <a:blip r:embed="rId3">
            <a:alphaModFix/>
          </a:blip>
          <a:srcRect l="10007" t="7475" r="14448" b="8150"/>
          <a:stretch/>
        </p:blipFill>
        <p:spPr>
          <a:xfrm>
            <a:off x="3987141" y="1262743"/>
            <a:ext cx="5156859" cy="3815443"/>
          </a:xfrm>
          <a:prstGeom prst="rect">
            <a:avLst/>
          </a:prstGeom>
          <a:noFill/>
          <a:ln>
            <a:noFill/>
          </a:ln>
        </p:spPr>
      </p:pic>
      <p:sp>
        <p:nvSpPr>
          <p:cNvPr id="160" name="Shape 160"/>
          <p:cNvSpPr/>
          <p:nvPr/>
        </p:nvSpPr>
        <p:spPr>
          <a:xfrm>
            <a:off x="3987141" y="3085413"/>
            <a:ext cx="5156859" cy="2002428"/>
          </a:xfrm>
          <a:prstGeom prst="rect">
            <a:avLst/>
          </a:prstGeom>
          <a:solidFill>
            <a:srgbClr val="212539">
              <a:alpha val="87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txBox="1">
            <a:spLocks noGrp="1"/>
          </p:cNvSpPr>
          <p:nvPr>
            <p:ph type="body" idx="4294967295"/>
          </p:nvPr>
        </p:nvSpPr>
        <p:spPr>
          <a:xfrm>
            <a:off x="0" y="3141663"/>
            <a:ext cx="1665288" cy="11747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bg1"/>
                </a:solidFill>
                <a:latin typeface="Gadugi" panose="020B0502040204020203" pitchFamily="34" charset="0"/>
              </a:rPr>
              <a:t>Thomas Hulbert</a:t>
            </a:r>
            <a:endParaRPr sz="1400" b="1">
              <a:solidFill>
                <a:schemeClr val="bg1"/>
              </a:solidFill>
              <a:latin typeface="Gadugi" panose="020B0502040204020203" pitchFamily="34" charset="0"/>
            </a:endParaRPr>
          </a:p>
          <a:p>
            <a:pPr marL="0" lvl="0" indent="0" algn="ctr" rtl="0">
              <a:spcBef>
                <a:spcPts val="1600"/>
              </a:spcBef>
              <a:spcAft>
                <a:spcPts val="0"/>
              </a:spcAft>
              <a:buNone/>
            </a:pPr>
            <a:r>
              <a:rPr lang="en" sz="900">
                <a:solidFill>
                  <a:schemeClr val="bg1"/>
                </a:solidFill>
                <a:latin typeface="Gadugi" panose="020B0502040204020203" pitchFamily="34" charset="0"/>
              </a:rPr>
              <a:t>Primary Electrical Developer</a:t>
            </a:r>
            <a:endParaRPr sz="900">
              <a:solidFill>
                <a:schemeClr val="bg1"/>
              </a:solidFill>
              <a:latin typeface="Gadugi" panose="020B0502040204020203" pitchFamily="34" charset="0"/>
            </a:endParaRPr>
          </a:p>
          <a:p>
            <a:pPr marL="0" lvl="0" indent="0" algn="ctr" rtl="0">
              <a:spcBef>
                <a:spcPts val="1600"/>
              </a:spcBef>
              <a:spcAft>
                <a:spcPts val="0"/>
              </a:spcAft>
              <a:buNone/>
            </a:pPr>
            <a:r>
              <a:rPr lang="en" sz="900">
                <a:solidFill>
                  <a:schemeClr val="bg1"/>
                </a:solidFill>
                <a:latin typeface="Gadugi" panose="020B0502040204020203" pitchFamily="34" charset="0"/>
              </a:rPr>
              <a:t>Secondary Hardware Developer</a:t>
            </a:r>
            <a:endParaRPr sz="900">
              <a:solidFill>
                <a:schemeClr val="bg1"/>
              </a:solidFill>
              <a:latin typeface="Gadugi" panose="020B0502040204020203" pitchFamily="34" charset="0"/>
            </a:endParaRPr>
          </a:p>
          <a:p>
            <a:pPr marL="0" lvl="0" indent="0" algn="ctr" rtl="0">
              <a:spcBef>
                <a:spcPts val="1600"/>
              </a:spcBef>
              <a:spcAft>
                <a:spcPts val="1600"/>
              </a:spcAft>
              <a:buNone/>
            </a:pPr>
            <a:endParaRPr sz="800"/>
          </a:p>
        </p:txBody>
      </p:sp>
      <p:sp>
        <p:nvSpPr>
          <p:cNvPr id="162" name="Shape 162"/>
          <p:cNvSpPr txBox="1">
            <a:spLocks noGrp="1"/>
          </p:cNvSpPr>
          <p:nvPr>
            <p:ph type="body" idx="4294967295"/>
          </p:nvPr>
        </p:nvSpPr>
        <p:spPr>
          <a:xfrm>
            <a:off x="5007903" y="4173746"/>
            <a:ext cx="1450975" cy="11747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bg1"/>
                </a:solidFill>
                <a:latin typeface="Gadugi" panose="020B0502040204020203" pitchFamily="34" charset="0"/>
              </a:rPr>
              <a:t>Thomas Fraser</a:t>
            </a:r>
            <a:endParaRPr sz="900">
              <a:solidFill>
                <a:schemeClr val="bg1"/>
              </a:solidFill>
              <a:latin typeface="Gadugi" panose="020B0502040204020203" pitchFamily="34" charset="0"/>
            </a:endParaRPr>
          </a:p>
          <a:p>
            <a:pPr marL="0" lvl="0" indent="0" algn="ctr" rtl="0">
              <a:spcBef>
                <a:spcPts val="1600"/>
              </a:spcBef>
              <a:spcAft>
                <a:spcPts val="1600"/>
              </a:spcAft>
              <a:buNone/>
            </a:pPr>
            <a:r>
              <a:rPr lang="en" sz="900">
                <a:solidFill>
                  <a:schemeClr val="bg1"/>
                </a:solidFill>
                <a:latin typeface="Gadugi" panose="020B0502040204020203" pitchFamily="34" charset="0"/>
              </a:rPr>
              <a:t>Primary Robot Software Developer</a:t>
            </a:r>
            <a:endParaRPr sz="900">
              <a:solidFill>
                <a:schemeClr val="bg1"/>
              </a:solidFill>
              <a:latin typeface="Gadugi" panose="020B0502040204020203" pitchFamily="34" charset="0"/>
            </a:endParaRPr>
          </a:p>
        </p:txBody>
      </p:sp>
      <p:sp>
        <p:nvSpPr>
          <p:cNvPr id="163" name="Shape 163"/>
          <p:cNvSpPr txBox="1">
            <a:spLocks noGrp="1"/>
          </p:cNvSpPr>
          <p:nvPr>
            <p:ph type="body" idx="4294967295"/>
          </p:nvPr>
        </p:nvSpPr>
        <p:spPr>
          <a:xfrm>
            <a:off x="5795963" y="3094906"/>
            <a:ext cx="1806575" cy="11747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bg1"/>
                </a:solidFill>
                <a:latin typeface="Gadugi" panose="020B0502040204020203" pitchFamily="34" charset="0"/>
              </a:rPr>
              <a:t>William Plummer</a:t>
            </a:r>
            <a:endParaRPr sz="1400" b="1">
              <a:solidFill>
                <a:schemeClr val="bg1"/>
              </a:solidFill>
              <a:latin typeface="Gadugi" panose="020B0502040204020203" pitchFamily="34" charset="0"/>
            </a:endParaRPr>
          </a:p>
          <a:p>
            <a:pPr marL="0" lvl="0" indent="0" algn="ctr" rtl="0">
              <a:spcBef>
                <a:spcPts val="1600"/>
              </a:spcBef>
              <a:spcAft>
                <a:spcPts val="0"/>
              </a:spcAft>
              <a:buNone/>
            </a:pPr>
            <a:r>
              <a:rPr lang="en" sz="900">
                <a:solidFill>
                  <a:schemeClr val="bg1"/>
                </a:solidFill>
                <a:latin typeface="Gadugi" panose="020B0502040204020203" pitchFamily="34" charset="0"/>
              </a:rPr>
              <a:t>Secondary Hardware Developer</a:t>
            </a:r>
            <a:endParaRPr sz="900">
              <a:solidFill>
                <a:schemeClr val="bg1"/>
              </a:solidFill>
              <a:latin typeface="Gadugi" panose="020B0502040204020203" pitchFamily="34" charset="0"/>
            </a:endParaRPr>
          </a:p>
          <a:p>
            <a:pPr marL="0" lvl="0" indent="0" algn="ctr" rtl="0">
              <a:spcBef>
                <a:spcPts val="1600"/>
              </a:spcBef>
              <a:spcAft>
                <a:spcPts val="0"/>
              </a:spcAft>
              <a:buNone/>
            </a:pPr>
            <a:r>
              <a:rPr lang="en" sz="900">
                <a:solidFill>
                  <a:schemeClr val="bg1"/>
                </a:solidFill>
                <a:latin typeface="Gadugi" panose="020B0502040204020203" pitchFamily="34" charset="0"/>
              </a:rPr>
              <a:t>Documentation</a:t>
            </a:r>
            <a:endParaRPr sz="900">
              <a:solidFill>
                <a:schemeClr val="bg1"/>
              </a:solidFill>
              <a:latin typeface="Gadugi" panose="020B0502040204020203" pitchFamily="34" charset="0"/>
            </a:endParaRPr>
          </a:p>
          <a:p>
            <a:pPr marL="0" lvl="0" indent="0" algn="ctr" rtl="0">
              <a:spcBef>
                <a:spcPts val="1600"/>
              </a:spcBef>
              <a:spcAft>
                <a:spcPts val="1600"/>
              </a:spcAft>
              <a:buNone/>
            </a:pPr>
            <a:endParaRPr sz="800"/>
          </a:p>
        </p:txBody>
      </p:sp>
      <p:sp>
        <p:nvSpPr>
          <p:cNvPr id="164" name="Shape 164"/>
          <p:cNvSpPr txBox="1">
            <a:spLocks noGrp="1"/>
          </p:cNvSpPr>
          <p:nvPr>
            <p:ph type="body" idx="4294967295"/>
          </p:nvPr>
        </p:nvSpPr>
        <p:spPr>
          <a:xfrm>
            <a:off x="6649070" y="4173746"/>
            <a:ext cx="1541462" cy="11747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bg1"/>
                </a:solidFill>
                <a:latin typeface="Gadugi" panose="020B0502040204020203" pitchFamily="34" charset="0"/>
              </a:rPr>
              <a:t>Alistair English</a:t>
            </a:r>
            <a:endParaRPr sz="1400" b="1">
              <a:solidFill>
                <a:schemeClr val="bg1"/>
              </a:solidFill>
              <a:latin typeface="Gadugi" panose="020B0502040204020203" pitchFamily="34" charset="0"/>
            </a:endParaRPr>
          </a:p>
          <a:p>
            <a:pPr marL="0" lvl="0" indent="0" algn="ctr" rtl="0">
              <a:spcBef>
                <a:spcPts val="1600"/>
              </a:spcBef>
              <a:spcAft>
                <a:spcPts val="1600"/>
              </a:spcAft>
              <a:buNone/>
            </a:pPr>
            <a:r>
              <a:rPr lang="en" sz="900">
                <a:solidFill>
                  <a:schemeClr val="bg1"/>
                </a:solidFill>
                <a:latin typeface="Gadugi" panose="020B0502040204020203" pitchFamily="34" charset="0"/>
              </a:rPr>
              <a:t>Primary Robot Str</a:t>
            </a:r>
            <a:r>
              <a:rPr lang="en-AU" sz="900" err="1">
                <a:solidFill>
                  <a:schemeClr val="bg1"/>
                </a:solidFill>
                <a:latin typeface="Gadugi" panose="020B0502040204020203" pitchFamily="34" charset="0"/>
              </a:rPr>
              <a:t>ategy</a:t>
            </a:r>
            <a:r>
              <a:rPr lang="en" sz="900">
                <a:solidFill>
                  <a:schemeClr val="bg1"/>
                </a:solidFill>
                <a:latin typeface="Gadugi" panose="020B0502040204020203" pitchFamily="34" charset="0"/>
              </a:rPr>
              <a:t> Developer</a:t>
            </a:r>
            <a:endParaRPr sz="900">
              <a:solidFill>
                <a:schemeClr val="bg1"/>
              </a:solidFill>
              <a:latin typeface="Gadugi" panose="020B0502040204020203" pitchFamily="34" charset="0"/>
            </a:endParaRPr>
          </a:p>
        </p:txBody>
      </p:sp>
      <p:sp>
        <p:nvSpPr>
          <p:cNvPr id="165" name="Shape 165"/>
          <p:cNvSpPr txBox="1">
            <a:spLocks noGrp="1"/>
          </p:cNvSpPr>
          <p:nvPr>
            <p:ph type="body" idx="4294967295"/>
          </p:nvPr>
        </p:nvSpPr>
        <p:spPr>
          <a:xfrm>
            <a:off x="7456019" y="3094906"/>
            <a:ext cx="1746250" cy="11747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bg1"/>
                </a:solidFill>
                <a:latin typeface="Gadugi" panose="020B0502040204020203" pitchFamily="34" charset="0"/>
              </a:rPr>
              <a:t>Cooper Richmond</a:t>
            </a:r>
            <a:endParaRPr sz="1400" b="1">
              <a:solidFill>
                <a:schemeClr val="bg1"/>
              </a:solidFill>
              <a:latin typeface="Gadugi" panose="020B0502040204020203" pitchFamily="34" charset="0"/>
            </a:endParaRPr>
          </a:p>
          <a:p>
            <a:pPr marL="0" lvl="0" indent="0" algn="ctr" rtl="0">
              <a:spcBef>
                <a:spcPts val="1600"/>
              </a:spcBef>
              <a:spcAft>
                <a:spcPts val="0"/>
              </a:spcAft>
              <a:buNone/>
            </a:pPr>
            <a:r>
              <a:rPr lang="en" sz="900">
                <a:solidFill>
                  <a:schemeClr val="bg1"/>
                </a:solidFill>
                <a:latin typeface="Gadugi" panose="020B0502040204020203" pitchFamily="34" charset="0"/>
              </a:rPr>
              <a:t>Secondary Electrical Developer</a:t>
            </a:r>
            <a:endParaRPr sz="900">
              <a:solidFill>
                <a:schemeClr val="bg1"/>
              </a:solidFill>
              <a:latin typeface="Gadugi" panose="020B0502040204020203" pitchFamily="34" charset="0"/>
            </a:endParaRPr>
          </a:p>
          <a:p>
            <a:pPr marL="0" lvl="0" indent="0" algn="ctr" rtl="0">
              <a:spcBef>
                <a:spcPts val="1600"/>
              </a:spcBef>
              <a:spcAft>
                <a:spcPts val="1600"/>
              </a:spcAft>
              <a:buNone/>
            </a:pPr>
            <a:r>
              <a:rPr lang="en" sz="900">
                <a:solidFill>
                  <a:schemeClr val="bg1"/>
                </a:solidFill>
                <a:latin typeface="Gadugi" panose="020B0502040204020203" pitchFamily="34" charset="0"/>
              </a:rPr>
              <a:t>Primary Hardware Developer</a:t>
            </a:r>
            <a:endParaRPr sz="900">
              <a:solidFill>
                <a:schemeClr val="bg1"/>
              </a:solidFill>
              <a:latin typeface="Gadugi" panose="020B0502040204020203" pitchFamily="34" charset="0"/>
            </a:endParaRPr>
          </a:p>
        </p:txBody>
      </p:sp>
      <p:sp>
        <p:nvSpPr>
          <p:cNvPr id="166" name="Shape 166"/>
          <p:cNvSpPr txBox="1">
            <a:spLocks noGrp="1"/>
          </p:cNvSpPr>
          <p:nvPr>
            <p:ph type="title" idx="4294967295"/>
          </p:nvPr>
        </p:nvSpPr>
        <p:spPr>
          <a:xfrm>
            <a:off x="0" y="0"/>
            <a:ext cx="3236913" cy="682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750" i="1">
                <a:latin typeface="Century Schoolbook" panose="02040604050505020304" pitchFamily="18" charset="0"/>
              </a:rPr>
              <a:t>TEAM </a:t>
            </a:r>
            <a:br>
              <a:rPr lang="en" sz="3750" i="1">
                <a:latin typeface="Century Schoolbook" panose="02040604050505020304" pitchFamily="18" charset="0"/>
              </a:rPr>
            </a:br>
            <a:r>
              <a:rPr lang="en" sz="3750" i="1">
                <a:latin typeface="Century Schoolbook" panose="02040604050505020304" pitchFamily="18" charset="0"/>
              </a:rPr>
              <a:t>MEMBERS</a:t>
            </a:r>
            <a:endParaRPr sz="3750" i="1">
              <a:latin typeface="Century Schoolbook" panose="02040604050505020304" pitchFamily="18" charset="0"/>
            </a:endParaRPr>
          </a:p>
        </p:txBody>
      </p:sp>
      <p:pic>
        <p:nvPicPr>
          <p:cNvPr id="10" name="Shape 151" descr="Image result for australia flag">
            <a:extLst>
              <a:ext uri="{FF2B5EF4-FFF2-40B4-BE49-F238E27FC236}">
                <a16:creationId xmlns:a16="http://schemas.microsoft.com/office/drawing/2014/main" id="{A8148842-3954-42E2-972D-623E14FC532E}"/>
              </a:ext>
            </a:extLst>
          </p:cNvPr>
          <p:cNvPicPr preferRelativeResize="0"/>
          <p:nvPr/>
        </p:nvPicPr>
        <p:blipFill>
          <a:blip r:embed="rId4">
            <a:alphaModFix/>
          </a:blip>
          <a:stretch>
            <a:fillRect/>
          </a:stretch>
        </p:blipFill>
        <p:spPr>
          <a:xfrm>
            <a:off x="7316895" y="79339"/>
            <a:ext cx="1747275" cy="873625"/>
          </a:xfrm>
          <a:prstGeom prst="rect">
            <a:avLst/>
          </a:prstGeom>
          <a:noFill/>
          <a:ln>
            <a:noFill/>
          </a:ln>
        </p:spPr>
      </p:pic>
      <p:sp>
        <p:nvSpPr>
          <p:cNvPr id="11" name="Shape 147">
            <a:extLst>
              <a:ext uri="{FF2B5EF4-FFF2-40B4-BE49-F238E27FC236}">
                <a16:creationId xmlns:a16="http://schemas.microsoft.com/office/drawing/2014/main" id="{C461E177-DEA7-45DC-9D38-CA1DBDB3BBC9}"/>
              </a:ext>
            </a:extLst>
          </p:cNvPr>
          <p:cNvSpPr txBox="1">
            <a:spLocks/>
          </p:cNvSpPr>
          <p:nvPr/>
        </p:nvSpPr>
        <p:spPr>
          <a:xfrm>
            <a:off x="-719" y="1168400"/>
            <a:ext cx="3908030" cy="3810829"/>
          </a:xfrm>
          <a:prstGeom prst="rect">
            <a:avLst/>
          </a:prstGeom>
        </p:spPr>
        <p:txBody>
          <a:bodyPr spcFirstLastPara="1" wrap="square" lIns="91425" tIns="91425" rIns="91425" bIns="91425" anchor="t" anchorCtr="0">
            <a:noAutofit/>
          </a:bodyPr>
          <a:lst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a:lstStyle>
          <a:p>
            <a:pPr marL="457200" indent="-304800">
              <a:lnSpc>
                <a:spcPct val="100000"/>
              </a:lnSpc>
              <a:spcBef>
                <a:spcPts val="0"/>
              </a:spcBef>
              <a:buSzPts val="1200"/>
              <a:buFont typeface="Arial" panose="020B0604020202020204" pitchFamily="34" charset="0"/>
              <a:buChar char="●"/>
            </a:pPr>
            <a:r>
              <a:rPr lang="en-AU" sz="1200">
                <a:latin typeface="Gadugi" panose="020B0502040204020203" pitchFamily="34" charset="0"/>
              </a:rPr>
              <a:t>Our team is from the city of Brisbane, Australia’s third largest city</a:t>
            </a:r>
          </a:p>
          <a:p>
            <a:pPr marL="457200" indent="-304800">
              <a:lnSpc>
                <a:spcPct val="100000"/>
              </a:lnSpc>
              <a:spcBef>
                <a:spcPts val="0"/>
              </a:spcBef>
              <a:buSzPts val="1200"/>
              <a:buFont typeface="Arial" panose="020B0604020202020204" pitchFamily="34" charset="0"/>
              <a:buChar char="●"/>
            </a:pPr>
            <a:r>
              <a:rPr lang="en-AU" sz="1200">
                <a:latin typeface="Gadugi" panose="020B0502040204020203" pitchFamily="34" charset="0"/>
              </a:rPr>
              <a:t>We won the Open Soccer Regional, State and National Championships in Australia in 2017</a:t>
            </a:r>
          </a:p>
          <a:p>
            <a:pPr marL="152400" indent="0">
              <a:lnSpc>
                <a:spcPct val="100000"/>
              </a:lnSpc>
              <a:spcBef>
                <a:spcPts val="1600"/>
              </a:spcBef>
              <a:buClr>
                <a:schemeClr val="lt1"/>
              </a:buClr>
              <a:buSzPts val="1200"/>
              <a:buFont typeface="Arial" panose="020B0604020202020204" pitchFamily="34" charset="0"/>
              <a:buNone/>
            </a:pPr>
            <a:r>
              <a:rPr lang="en-AU" sz="1200">
                <a:latin typeface="Gadugi" panose="020B0502040204020203" pitchFamily="34" charset="0"/>
              </a:rPr>
              <a:t>FG&amp;B members all have many years of experience at Robocup Junior in Australia, having competed in both rescue and soccer. </a:t>
            </a:r>
          </a:p>
          <a:p>
            <a:pPr marL="152400" indent="0">
              <a:lnSpc>
                <a:spcPct val="100000"/>
              </a:lnSpc>
              <a:spcBef>
                <a:spcPts val="1600"/>
              </a:spcBef>
              <a:buClr>
                <a:schemeClr val="lt1"/>
              </a:buClr>
              <a:buSzPts val="1200"/>
              <a:buFont typeface="Arial" panose="020B0604020202020204" pitchFamily="34" charset="0"/>
              <a:buNone/>
            </a:pPr>
            <a:r>
              <a:rPr lang="en-AU" sz="1200">
                <a:latin typeface="Gadugi" panose="020B0502040204020203" pitchFamily="34" charset="0"/>
              </a:rPr>
              <a:t>We joined to form a team in 2015 to compete in open soccer.</a:t>
            </a:r>
          </a:p>
          <a:p>
            <a:pPr marL="152400" indent="0">
              <a:lnSpc>
                <a:spcPct val="100000"/>
              </a:lnSpc>
              <a:spcBef>
                <a:spcPts val="1600"/>
              </a:spcBef>
              <a:buClr>
                <a:schemeClr val="lt1"/>
              </a:buClr>
              <a:buSzPts val="1200"/>
              <a:buFont typeface="Arial" panose="020B0604020202020204" pitchFamily="34" charset="0"/>
              <a:buNone/>
            </a:pPr>
            <a:endParaRPr lang="en-AU" sz="1200">
              <a:latin typeface="Gadugi" panose="020B0502040204020203" pitchFamily="34" charset="0"/>
            </a:endParaRPr>
          </a:p>
          <a:p>
            <a:pPr marL="152400" indent="0">
              <a:lnSpc>
                <a:spcPct val="100000"/>
              </a:lnSpc>
              <a:spcBef>
                <a:spcPts val="0"/>
              </a:spcBef>
              <a:buClr>
                <a:schemeClr val="lt1"/>
              </a:buClr>
              <a:buSzPts val="1200"/>
              <a:buFont typeface="Arial" panose="020B0604020202020204" pitchFamily="34" charset="0"/>
              <a:buNone/>
            </a:pPr>
            <a:r>
              <a:rPr lang="en-AU" sz="1200">
                <a:latin typeface="Gadugi" panose="020B0502040204020203" pitchFamily="34" charset="0"/>
              </a:rPr>
              <a:t>During the semester, our team met often during our free time and weekends to work on the robots.</a:t>
            </a:r>
          </a:p>
          <a:p>
            <a:pPr marL="152400" indent="0">
              <a:lnSpc>
                <a:spcPct val="100000"/>
              </a:lnSpc>
              <a:spcBef>
                <a:spcPts val="1600"/>
              </a:spcBef>
              <a:spcAft>
                <a:spcPts val="1600"/>
              </a:spcAft>
              <a:buClr>
                <a:schemeClr val="lt1"/>
              </a:buClr>
              <a:buSzPts val="1200"/>
              <a:buFont typeface="Arial" panose="020B0604020202020204" pitchFamily="34" charset="0"/>
              <a:buNone/>
            </a:pPr>
            <a:r>
              <a:rPr lang="en-AU" sz="1200">
                <a:latin typeface="Gadugi" panose="020B0502040204020203" pitchFamily="34" charset="0"/>
              </a:rPr>
              <a:t>We also used team message chats and group calls to discuss the robots and the progress made on them.</a:t>
            </a:r>
          </a:p>
        </p:txBody>
      </p:sp>
      <p:sp>
        <p:nvSpPr>
          <p:cNvPr id="12" name="Shape 165">
            <a:extLst>
              <a:ext uri="{FF2B5EF4-FFF2-40B4-BE49-F238E27FC236}">
                <a16:creationId xmlns:a16="http://schemas.microsoft.com/office/drawing/2014/main" id="{EA02929A-B1FC-4DBC-8ECE-E3E30FC281F8}"/>
              </a:ext>
            </a:extLst>
          </p:cNvPr>
          <p:cNvSpPr txBox="1">
            <a:spLocks/>
          </p:cNvSpPr>
          <p:nvPr/>
        </p:nvSpPr>
        <p:spPr>
          <a:xfrm>
            <a:off x="3987141" y="3094906"/>
            <a:ext cx="1746250" cy="117475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AU" sz="1400" b="1">
                <a:solidFill>
                  <a:schemeClr val="bg1"/>
                </a:solidFill>
                <a:latin typeface="Gadugi" panose="020B0502040204020203" pitchFamily="34" charset="0"/>
              </a:rPr>
              <a:t>Thomas Hulbert</a:t>
            </a:r>
          </a:p>
          <a:p>
            <a:pPr marL="0" indent="0" algn="ctr">
              <a:spcBef>
                <a:spcPts val="1600"/>
              </a:spcBef>
              <a:buFont typeface="Arial" panose="020B0604020202020204" pitchFamily="34" charset="0"/>
              <a:buNone/>
            </a:pPr>
            <a:r>
              <a:rPr lang="en-AU" sz="900">
                <a:solidFill>
                  <a:schemeClr val="bg1"/>
                </a:solidFill>
                <a:latin typeface="Gadugi" panose="020B0502040204020203" pitchFamily="34" charset="0"/>
              </a:rPr>
              <a:t>Primary Electrical Developer</a:t>
            </a:r>
          </a:p>
          <a:p>
            <a:pPr marL="0" indent="0" algn="ctr">
              <a:spcBef>
                <a:spcPts val="1600"/>
              </a:spcBef>
              <a:spcAft>
                <a:spcPts val="1600"/>
              </a:spcAft>
              <a:buFont typeface="Arial" panose="020B0604020202020204" pitchFamily="34" charset="0"/>
              <a:buNone/>
            </a:pPr>
            <a:r>
              <a:rPr lang="en-AU" sz="900">
                <a:solidFill>
                  <a:schemeClr val="bg1"/>
                </a:solidFill>
                <a:latin typeface="Gadugi" panose="020B0502040204020203" pitchFamily="34" charset="0"/>
              </a:rPr>
              <a:t>Secondary Hardware Developer</a:t>
            </a:r>
          </a:p>
        </p:txBody>
      </p:sp>
      <p:sp>
        <p:nvSpPr>
          <p:cNvPr id="13" name="Shape 149">
            <a:extLst>
              <a:ext uri="{FF2B5EF4-FFF2-40B4-BE49-F238E27FC236}">
                <a16:creationId xmlns:a16="http://schemas.microsoft.com/office/drawing/2014/main" id="{B568B4F1-3837-4E26-AB5E-BCF44BC1E7CF}"/>
              </a:ext>
            </a:extLst>
          </p:cNvPr>
          <p:cNvSpPr txBox="1"/>
          <p:nvPr/>
        </p:nvSpPr>
        <p:spPr>
          <a:xfrm>
            <a:off x="3907311" y="269414"/>
            <a:ext cx="3109180" cy="1152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chemeClr val="tx1">
                    <a:lumMod val="85000"/>
                    <a:lumOff val="15000"/>
                  </a:schemeClr>
                </a:solidFill>
              </a:rPr>
              <a:t>G’day mate!		Bonjour!</a:t>
            </a:r>
            <a:endParaRPr b="1">
              <a:solidFill>
                <a:schemeClr val="tx1">
                  <a:lumMod val="85000"/>
                  <a:lumOff val="1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35"/>
        <p:cNvGrpSpPr/>
        <p:nvPr/>
      </p:nvGrpSpPr>
      <p:grpSpPr>
        <a:xfrm>
          <a:off x="0" y="0"/>
          <a:ext cx="0" cy="0"/>
          <a:chOff x="0" y="0"/>
          <a:chExt cx="0" cy="0"/>
        </a:xfrm>
      </p:grpSpPr>
      <p:sp>
        <p:nvSpPr>
          <p:cNvPr id="336" name="Shape 336"/>
          <p:cNvSpPr txBox="1">
            <a:spLocks noGrp="1"/>
          </p:cNvSpPr>
          <p:nvPr>
            <p:ph type="body" idx="4294967295"/>
          </p:nvPr>
        </p:nvSpPr>
        <p:spPr>
          <a:xfrm>
            <a:off x="0" y="720725"/>
            <a:ext cx="8101013" cy="1272076"/>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100">
                <a:latin typeface="Gadugi" panose="020B0502040204020203" pitchFamily="34" charset="0"/>
              </a:rPr>
              <a:t>The key part of the defender is its use of the coordinate system. By using the same logic as before, the robot also calculates the x, y position of the ball. Then, the robot moves itself to the same x position as the ball whilst remaining on a predefined fixed y value.</a:t>
            </a:r>
            <a:endParaRPr sz="1100">
              <a:latin typeface="Gadugi" panose="020B0502040204020203" pitchFamily="34" charset="0"/>
            </a:endParaRPr>
          </a:p>
          <a:p>
            <a:pPr marL="0" lvl="0" indent="0">
              <a:spcBef>
                <a:spcPts val="1600"/>
              </a:spcBef>
              <a:spcAft>
                <a:spcPts val="0"/>
              </a:spcAft>
              <a:buClr>
                <a:schemeClr val="dk1"/>
              </a:buClr>
              <a:buSzPts val="1100"/>
              <a:buFont typeface="Arial"/>
              <a:buNone/>
            </a:pPr>
            <a:r>
              <a:rPr lang="en" sz="1100">
                <a:latin typeface="Gadugi" panose="020B0502040204020203" pitchFamily="34" charset="0"/>
              </a:rPr>
              <a:t>The goalie also has a “surge” ability, which involves moving forward to the ball when it is close in front of it. This allows the robot to attack the ball and brings the ball into the capture zone, enabling the goalie to kick it out of the goal area.</a:t>
            </a:r>
            <a:endParaRPr sz="1100">
              <a:latin typeface="Gadugi" panose="020B0502040204020203" pitchFamily="34" charset="0"/>
            </a:endParaRPr>
          </a:p>
          <a:p>
            <a:pPr marL="0" lvl="0" indent="0">
              <a:spcBef>
                <a:spcPts val="1600"/>
              </a:spcBef>
              <a:spcAft>
                <a:spcPts val="0"/>
              </a:spcAft>
              <a:buClr>
                <a:schemeClr val="dk1"/>
              </a:buClr>
              <a:buSzPts val="1100"/>
              <a:buFont typeface="Arial"/>
              <a:buNone/>
            </a:pPr>
            <a:r>
              <a:rPr lang="en" sz="1100" b="1">
                <a:solidFill>
                  <a:srgbClr val="FFFFFF"/>
                </a:solidFill>
                <a:latin typeface="Gadugi" panose="020B0502040204020203" pitchFamily="34" charset="0"/>
              </a:rPr>
              <a:t> </a:t>
            </a:r>
            <a:endParaRPr sz="1100" b="1">
              <a:solidFill>
                <a:srgbClr val="FFFFFF"/>
              </a:solidFill>
              <a:latin typeface="Gadugi" panose="020B0502040204020203" pitchFamily="34" charset="0"/>
            </a:endParaRPr>
          </a:p>
          <a:p>
            <a:pPr marL="0" lvl="0" indent="0" rtl="0">
              <a:spcBef>
                <a:spcPts val="1600"/>
              </a:spcBef>
              <a:spcAft>
                <a:spcPts val="1600"/>
              </a:spcAft>
              <a:buClr>
                <a:schemeClr val="dk1"/>
              </a:buClr>
              <a:buSzPts val="1100"/>
              <a:buFont typeface="Arial"/>
              <a:buNone/>
            </a:pPr>
            <a:endParaRPr sz="1100">
              <a:solidFill>
                <a:srgbClr val="FFFFFF"/>
              </a:solidFill>
              <a:latin typeface="Gadugi" panose="020B0502040204020203" pitchFamily="34" charset="0"/>
            </a:endParaRPr>
          </a:p>
        </p:txBody>
      </p:sp>
      <p:sp>
        <p:nvSpPr>
          <p:cNvPr id="337" name="Shape 337"/>
          <p:cNvSpPr txBox="1">
            <a:spLocks noGrp="1"/>
          </p:cNvSpPr>
          <p:nvPr>
            <p:ph type="title" idx="4294967295"/>
          </p:nvPr>
        </p:nvSpPr>
        <p:spPr>
          <a:xfrm>
            <a:off x="0" y="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DEFENCE</a:t>
            </a:r>
            <a:endParaRPr/>
          </a:p>
        </p:txBody>
      </p:sp>
      <p:sp>
        <p:nvSpPr>
          <p:cNvPr id="338" name="Shape 338"/>
          <p:cNvSpPr txBox="1"/>
          <p:nvPr/>
        </p:nvSpPr>
        <p:spPr>
          <a:xfrm>
            <a:off x="457200" y="1992800"/>
            <a:ext cx="7643813" cy="3068700"/>
          </a:xfrm>
          <a:prstGeom prst="rect">
            <a:avLst/>
          </a:prstGeom>
          <a:solidFill>
            <a:schemeClr val="lt1"/>
          </a:solid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700">
                <a:solidFill>
                  <a:srgbClr val="666666"/>
                </a:solidFill>
                <a:latin typeface="Consolas" panose="020B0609020204030204" pitchFamily="49" charset="0"/>
                <a:ea typeface="Roboto Mono"/>
                <a:cs typeface="Consolas" panose="020B0609020204030204" pitchFamily="49" charset="0"/>
                <a:sym typeface="Roboto Mono"/>
              </a:rPr>
              <a:t>//Pseudocode</a:t>
            </a:r>
            <a:endParaRPr sz="700">
              <a:solidFill>
                <a:srgbClr val="666666"/>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FF8BFF"/>
                </a:solidFill>
                <a:latin typeface="Consolas" panose="020B0609020204030204" pitchFamily="49" charset="0"/>
                <a:ea typeface="Roboto Mono"/>
                <a:cs typeface="Consolas" panose="020B0609020204030204" pitchFamily="49" charset="0"/>
                <a:sym typeface="Roboto Mono"/>
              </a:rPr>
              <a:t>int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targetX</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FF8BFF"/>
                </a:solidFill>
                <a:latin typeface="Consolas" panose="020B0609020204030204" pitchFamily="49" charset="0"/>
                <a:ea typeface="Roboto Mono"/>
                <a:cs typeface="Consolas" panose="020B0609020204030204" pitchFamily="49" charset="0"/>
                <a:sym typeface="Roboto Mono"/>
              </a:rPr>
              <a:t>int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targetY</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FF8BFF"/>
                </a:solidFill>
                <a:latin typeface="Consolas" panose="020B0609020204030204" pitchFamily="49" charset="0"/>
                <a:ea typeface="Roboto Mono"/>
                <a:cs typeface="Consolas" panose="020B0609020204030204" pitchFamily="49" charset="0"/>
                <a:sym typeface="Roboto Mono"/>
              </a:rPr>
              <a:t>int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allBallX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FF8BFF"/>
                </a:solidFill>
                <a:latin typeface="Consolas" panose="020B0609020204030204" pitchFamily="49" charset="0"/>
                <a:ea typeface="Roboto Mono"/>
                <a:cs typeface="Consolas" panose="020B0609020204030204" pitchFamily="49" charset="0"/>
                <a:sym typeface="Roboto Mono"/>
              </a:rPr>
              <a:t>getAllBallX</a:t>
            </a:r>
            <a:r>
              <a:rPr lang="en" sz="700">
                <a:solidFill>
                  <a:schemeClr val="dk1"/>
                </a:solidFill>
                <a:latin typeface="Consolas" panose="020B0609020204030204" pitchFamily="49" charset="0"/>
                <a:ea typeface="Roboto Mono"/>
                <a:cs typeface="Consolas" panose="020B0609020204030204" pitchFamily="49" charset="0"/>
                <a:sym typeface="Roboto Mono"/>
              </a:rPr>
              <a:t>()</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FF8BFF"/>
                </a:solidFill>
                <a:latin typeface="Consolas" panose="020B0609020204030204" pitchFamily="49" charset="0"/>
                <a:ea typeface="Roboto Mono"/>
                <a:cs typeface="Consolas" panose="020B0609020204030204" pitchFamily="49" charset="0"/>
                <a:sym typeface="Roboto Mono"/>
              </a:rPr>
              <a:t>int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allBallY</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FF8BFF"/>
                </a:solidFill>
                <a:latin typeface="Consolas" panose="020B0609020204030204" pitchFamily="49" charset="0"/>
                <a:ea typeface="Roboto Mono"/>
                <a:cs typeface="Consolas" panose="020B0609020204030204" pitchFamily="49" charset="0"/>
                <a:sym typeface="Roboto Mono"/>
              </a:rPr>
              <a:t>getAllBallY</a:t>
            </a:r>
            <a:r>
              <a:rPr lang="en" sz="700">
                <a:solidFill>
                  <a:schemeClr val="dk1"/>
                </a:solidFill>
                <a:latin typeface="Consolas" panose="020B0609020204030204" pitchFamily="49" charset="0"/>
                <a:ea typeface="Roboto Mono"/>
                <a:cs typeface="Consolas" panose="020B0609020204030204" pitchFamily="49" charset="0"/>
                <a:sym typeface="Roboto Mono"/>
              </a:rPr>
              <a:t>()</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808BED"/>
                </a:solidFill>
                <a:latin typeface="Consolas" panose="020B0609020204030204" pitchFamily="49" charset="0"/>
                <a:ea typeface="Roboto Mono"/>
                <a:cs typeface="Consolas" panose="020B0609020204030204" pitchFamily="49" charset="0"/>
                <a:sym typeface="Roboto Mono"/>
              </a:rPr>
              <a:t>if</a:t>
            </a:r>
            <a:r>
              <a:rPr lang="en" sz="700">
                <a:solidFill>
                  <a:schemeClr val="dk1"/>
                </a:solidFill>
                <a:latin typeface="Consolas" panose="020B0609020204030204" pitchFamily="49" charset="0"/>
                <a:ea typeface="Roboto Mono"/>
                <a:cs typeface="Consolas" panose="020B0609020204030204" pitchFamily="49" charset="0"/>
                <a:sym typeface="Roboto Mono"/>
              </a:rPr>
              <a:t>(allBallX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F0AD6D"/>
                </a:solidFill>
                <a:latin typeface="Consolas" panose="020B0609020204030204" pitchFamily="49" charset="0"/>
                <a:ea typeface="Roboto Mono"/>
                <a:cs typeface="Consolas" panose="020B0609020204030204" pitchFamily="49" charset="0"/>
                <a:sym typeface="Roboto Mono"/>
              </a:rPr>
              <a:t>65506</a:t>
            </a:r>
            <a:r>
              <a:rPr lang="en" sz="700">
                <a:solidFill>
                  <a:schemeClr val="dk1"/>
                </a:solidFill>
                <a:latin typeface="Consolas" panose="020B0609020204030204" pitchFamily="49" charset="0"/>
                <a:ea typeface="Roboto Mono"/>
                <a:cs typeface="Consolas" panose="020B0609020204030204" pitchFamily="49" charset="0"/>
                <a:sym typeface="Roboto Mono"/>
              </a:rPr>
              <a:t>){</a:t>
            </a:r>
            <a:endParaRPr sz="7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allBallX</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808BED"/>
                </a:solidFill>
                <a:latin typeface="Consolas" panose="020B0609020204030204" pitchFamily="49" charset="0"/>
                <a:ea typeface="Roboto Mono"/>
                <a:cs typeface="Consolas" panose="020B0609020204030204" pitchFamily="49" charset="0"/>
                <a:sym typeface="Roboto Mono"/>
              </a:rPr>
              <a:t>if</a:t>
            </a:r>
            <a:r>
              <a:rPr lang="en" sz="700">
                <a:solidFill>
                  <a:schemeClr val="dk1"/>
                </a:solidFill>
                <a:latin typeface="Consolas" panose="020B0609020204030204" pitchFamily="49" charset="0"/>
                <a:ea typeface="Roboto Mono"/>
                <a:cs typeface="Consolas" panose="020B0609020204030204" pitchFamily="49" charset="0"/>
                <a:sym typeface="Roboto Mono"/>
              </a:rPr>
              <a:t>(</a:t>
            </a:r>
            <a:r>
              <a:rPr lang="en" sz="700">
                <a:solidFill>
                  <a:srgbClr val="FF8BFF"/>
                </a:solidFill>
                <a:latin typeface="Consolas" panose="020B0609020204030204" pitchFamily="49" charset="0"/>
                <a:ea typeface="Roboto Mono"/>
                <a:cs typeface="Consolas" panose="020B0609020204030204" pitchFamily="49" charset="0"/>
                <a:sym typeface="Roboto Mono"/>
              </a:rPr>
              <a:t>abs</a:t>
            </a:r>
            <a:r>
              <a:rPr lang="en" sz="700">
                <a:solidFill>
                  <a:schemeClr val="dk1"/>
                </a:solidFill>
                <a:latin typeface="Consolas" panose="020B0609020204030204" pitchFamily="49" charset="0"/>
                <a:ea typeface="Roboto Mono"/>
                <a:cs typeface="Consolas" panose="020B0609020204030204" pitchFamily="49" charset="0"/>
                <a:sym typeface="Roboto Mono"/>
              </a:rPr>
              <a:t>(allBallX</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chemeClr val="dk1"/>
                </a:solidFill>
                <a:latin typeface="Consolas" panose="020B0609020204030204" pitchFamily="49" charset="0"/>
                <a:ea typeface="Roboto Mono"/>
                <a:cs typeface="Consolas" panose="020B0609020204030204" pitchFamily="49" charset="0"/>
                <a:sym typeface="Roboto Mono"/>
              </a:rPr>
              <a:t>currX)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&lt;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SURGE_X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&amp;&amp;</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(allBallY</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chemeClr val="dk1"/>
                </a:solidFill>
                <a:latin typeface="Consolas" panose="020B0609020204030204" pitchFamily="49" charset="0"/>
                <a:ea typeface="Roboto Mono"/>
                <a:cs typeface="Consolas" panose="020B0609020204030204" pitchFamily="49" charset="0"/>
                <a:sym typeface="Roboto Mono"/>
              </a:rPr>
              <a:t>currY</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&lt;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SURGE_Y</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&amp;&amp;</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allBallY</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chemeClr val="dk1"/>
                </a:solidFill>
                <a:latin typeface="Consolas" panose="020B0609020204030204" pitchFamily="49" charset="0"/>
                <a:ea typeface="Roboto Mono"/>
                <a:cs typeface="Consolas" panose="020B0609020204030204" pitchFamily="49" charset="0"/>
                <a:sym typeface="Roboto Mono"/>
              </a:rPr>
              <a:t>currY</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&gt;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F0AD6D"/>
                </a:solidFill>
                <a:latin typeface="Consolas" panose="020B0609020204030204" pitchFamily="49" charset="0"/>
                <a:ea typeface="Roboto Mono"/>
                <a:cs typeface="Consolas" panose="020B0609020204030204" pitchFamily="49" charset="0"/>
                <a:sym typeface="Roboto Mono"/>
              </a:rPr>
              <a:t>0</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&amp;&amp;</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allBallY</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&lt;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SURGE_MAX_Y)){</a:t>
            </a:r>
            <a:endParaRPr sz="7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targetY</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allBallY</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a:t>
            </a:r>
            <a:endParaRPr sz="7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808BED"/>
                </a:solidFill>
                <a:latin typeface="Consolas" panose="020B0609020204030204" pitchFamily="49" charset="0"/>
                <a:ea typeface="Roboto Mono"/>
                <a:cs typeface="Consolas" panose="020B0609020204030204" pitchFamily="49" charset="0"/>
                <a:sym typeface="Roboto Mono"/>
              </a:rPr>
              <a:t>else</a:t>
            </a:r>
            <a:r>
              <a:rPr lang="en" sz="700">
                <a:solidFill>
                  <a:schemeClr val="dk1"/>
                </a:solidFill>
                <a:latin typeface="Consolas" panose="020B0609020204030204" pitchFamily="49" charset="0"/>
                <a:ea typeface="Roboto Mono"/>
                <a:cs typeface="Consolas" panose="020B0609020204030204" pitchFamily="49" charset="0"/>
                <a:sym typeface="Roboto Mono"/>
              </a:rPr>
              <a:t>{</a:t>
            </a:r>
            <a:endParaRPr sz="7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targetY</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GOALIE_Y</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a:t>
            </a:r>
            <a:endParaRPr sz="7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chemeClr val="dk1"/>
                </a:solidFill>
                <a:latin typeface="Consolas" panose="020B0609020204030204" pitchFamily="49" charset="0"/>
                <a:ea typeface="Roboto Mono"/>
                <a:cs typeface="Consolas" panose="020B0609020204030204" pitchFamily="49" charset="0"/>
                <a:sym typeface="Roboto Mono"/>
              </a:rPr>
              <a:t>}</a:t>
            </a:r>
            <a:endParaRPr sz="7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808BED"/>
                </a:solidFill>
                <a:latin typeface="Consolas" panose="020B0609020204030204" pitchFamily="49" charset="0"/>
                <a:ea typeface="Roboto Mono"/>
                <a:cs typeface="Consolas" panose="020B0609020204030204" pitchFamily="49" charset="0"/>
                <a:sym typeface="Roboto Mono"/>
              </a:rPr>
              <a:t>else</a:t>
            </a:r>
            <a:r>
              <a:rPr lang="en" sz="700">
                <a:solidFill>
                  <a:schemeClr val="dk1"/>
                </a:solidFill>
                <a:latin typeface="Consolas" panose="020B0609020204030204" pitchFamily="49" charset="0"/>
                <a:ea typeface="Roboto Mono"/>
                <a:cs typeface="Consolas" panose="020B0609020204030204" pitchFamily="49" charset="0"/>
                <a:sym typeface="Roboto Mono"/>
              </a:rPr>
              <a:t>{</a:t>
            </a:r>
            <a:endParaRPr sz="7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F0AD6D"/>
                </a:solidFill>
                <a:latin typeface="Consolas" panose="020B0609020204030204" pitchFamily="49" charset="0"/>
                <a:ea typeface="Roboto Mono"/>
                <a:cs typeface="Consolas" panose="020B0609020204030204" pitchFamily="49" charset="0"/>
                <a:sym typeface="Roboto Mono"/>
              </a:rPr>
              <a:t>0</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targetY</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GOALIE_Y</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chemeClr val="dk1"/>
                </a:solidFill>
                <a:latin typeface="Consolas" panose="020B0609020204030204" pitchFamily="49" charset="0"/>
                <a:ea typeface="Roboto Mono"/>
                <a:cs typeface="Consolas" panose="020B0609020204030204" pitchFamily="49" charset="0"/>
                <a:sym typeface="Roboto Mono"/>
              </a:rPr>
              <a:t>}</a:t>
            </a:r>
            <a:endParaRPr sz="700">
              <a:solidFill>
                <a:schemeClr val="dk1"/>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808BED"/>
                </a:solidFill>
                <a:latin typeface="Consolas" panose="020B0609020204030204" pitchFamily="49" charset="0"/>
                <a:ea typeface="Roboto Mono"/>
                <a:cs typeface="Consolas" panose="020B0609020204030204" pitchFamily="49" charset="0"/>
                <a:sym typeface="Roboto Mono"/>
              </a:rPr>
              <a:t>if</a:t>
            </a:r>
            <a:r>
              <a:rPr lang="en" sz="700">
                <a:solidFill>
                  <a:schemeClr val="dk1"/>
                </a:solidFill>
                <a:latin typeface="Consolas" panose="020B0609020204030204" pitchFamily="49" charset="0"/>
                <a:ea typeface="Roboto Mono"/>
                <a:cs typeface="Consolas" panose="020B0609020204030204" pitchFamily="49" charset="0"/>
                <a:sym typeface="Roboto Mono"/>
              </a:rPr>
              <a:t>(targetX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&gt;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GOALIE_X_RANGE)</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GOALIE_X_RANGE</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808BED"/>
                </a:solidFill>
                <a:latin typeface="Consolas" panose="020B0609020204030204" pitchFamily="49" charset="0"/>
                <a:ea typeface="Roboto Mono"/>
                <a:cs typeface="Consolas" panose="020B0609020204030204" pitchFamily="49" charset="0"/>
                <a:sym typeface="Roboto Mono"/>
              </a:rPr>
              <a:t>if</a:t>
            </a:r>
            <a:r>
              <a:rPr lang="en" sz="700">
                <a:solidFill>
                  <a:schemeClr val="dk1"/>
                </a:solidFill>
                <a:latin typeface="Consolas" panose="020B0609020204030204" pitchFamily="49" charset="0"/>
                <a:ea typeface="Roboto Mono"/>
                <a:cs typeface="Consolas" panose="020B0609020204030204" pitchFamily="49" charset="0"/>
                <a:sym typeface="Roboto Mono"/>
              </a:rPr>
              <a:t>(targetX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&lt;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chemeClr val="dk1"/>
                </a:solidFill>
                <a:latin typeface="Consolas" panose="020B0609020204030204" pitchFamily="49" charset="0"/>
                <a:ea typeface="Roboto Mono"/>
                <a:cs typeface="Consolas" panose="020B0609020204030204" pitchFamily="49" charset="0"/>
                <a:sym typeface="Roboto Mono"/>
              </a:rPr>
              <a:t>GOALIE_X_RANGE)</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rgbClr val="CFBFAD"/>
                </a:solidFill>
                <a:latin typeface="Consolas" panose="020B0609020204030204" pitchFamily="49" charset="0"/>
                <a:ea typeface="Roboto Mono"/>
                <a:cs typeface="Consolas" panose="020B0609020204030204" pitchFamily="49" charset="0"/>
                <a:sym typeface="Roboto Mono"/>
              </a:rPr>
              <a:t>-</a:t>
            </a:r>
            <a:r>
              <a:rPr lang="en" sz="700">
                <a:solidFill>
                  <a:schemeClr val="dk1"/>
                </a:solidFill>
                <a:latin typeface="Consolas" panose="020B0609020204030204" pitchFamily="49" charset="0"/>
                <a:ea typeface="Roboto Mono"/>
                <a:cs typeface="Consolas" panose="020B0609020204030204" pitchFamily="49" charset="0"/>
                <a:sym typeface="Roboto Mono"/>
              </a:rPr>
              <a:t>GOALIE_X_RANGE</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r>
              <a:rPr lang="en" sz="700">
                <a:solidFill>
                  <a:srgbClr val="FF8BFF"/>
                </a:solidFill>
                <a:latin typeface="Consolas" panose="020B0609020204030204" pitchFamily="49" charset="0"/>
                <a:ea typeface="Roboto Mono"/>
                <a:cs typeface="Consolas" panose="020B0609020204030204" pitchFamily="49" charset="0"/>
                <a:sym typeface="Roboto Mono"/>
              </a:rPr>
              <a:t>goToCoords</a:t>
            </a:r>
            <a:r>
              <a:rPr lang="en" sz="700">
                <a:solidFill>
                  <a:schemeClr val="dk1"/>
                </a:solidFill>
                <a:latin typeface="Consolas" panose="020B0609020204030204" pitchFamily="49" charset="0"/>
                <a:ea typeface="Roboto Mono"/>
                <a:cs typeface="Consolas" panose="020B0609020204030204" pitchFamily="49" charset="0"/>
                <a:sym typeface="Roboto Mono"/>
              </a:rPr>
              <a:t>(targetX,</a:t>
            </a:r>
            <a:r>
              <a:rPr lang="en" sz="700">
                <a:solidFill>
                  <a:srgbClr val="646482"/>
                </a:solidFill>
                <a:latin typeface="Consolas" panose="020B0609020204030204" pitchFamily="49" charset="0"/>
                <a:ea typeface="Roboto Mono"/>
                <a:cs typeface="Consolas" panose="020B0609020204030204" pitchFamily="49" charset="0"/>
                <a:sym typeface="Roboto Mono"/>
              </a:rPr>
              <a:t> </a:t>
            </a:r>
            <a:r>
              <a:rPr lang="en" sz="700">
                <a:solidFill>
                  <a:schemeClr val="dk1"/>
                </a:solidFill>
                <a:latin typeface="Consolas" panose="020B0609020204030204" pitchFamily="49" charset="0"/>
                <a:ea typeface="Roboto Mono"/>
                <a:cs typeface="Consolas" panose="020B0609020204030204" pitchFamily="49" charset="0"/>
                <a:sym typeface="Roboto Mono"/>
              </a:rPr>
              <a:t>targetY)</a:t>
            </a:r>
            <a:r>
              <a:rPr lang="en" sz="700">
                <a:solidFill>
                  <a:srgbClr val="CFBFAD"/>
                </a:solidFill>
                <a:latin typeface="Consolas" panose="020B0609020204030204" pitchFamily="49" charset="0"/>
                <a:ea typeface="Roboto Mono"/>
                <a:cs typeface="Consolas" panose="020B0609020204030204" pitchFamily="49" charset="0"/>
                <a:sym typeface="Roboto Mono"/>
              </a:rPr>
              <a:t>;</a:t>
            </a:r>
            <a:endParaRPr sz="7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endParaRPr sz="700">
              <a:solidFill>
                <a:srgbClr val="CFBFAD"/>
              </a:solidFill>
              <a:latin typeface="Roboto Mono"/>
              <a:ea typeface="Roboto Mono"/>
              <a:cs typeface="Roboto Mono"/>
              <a:sym typeface="Roboto Mono"/>
            </a:endParaRPr>
          </a:p>
          <a:p>
            <a:pPr marL="0" lvl="0" indent="0">
              <a:spcBef>
                <a:spcPts val="0"/>
              </a:spcBef>
              <a:spcAft>
                <a:spcPts val="0"/>
              </a:spcAft>
              <a:buClr>
                <a:schemeClr val="dk1"/>
              </a:buClr>
              <a:buSzPts val="1100"/>
              <a:buFont typeface="Arial"/>
              <a:buNone/>
            </a:pPr>
            <a:endParaRPr sz="700">
              <a:latin typeface="Roboto Mono"/>
              <a:ea typeface="Roboto Mono"/>
              <a:cs typeface="Roboto Mono"/>
              <a:sym typeface="Roboto Mono"/>
            </a:endParaRPr>
          </a:p>
          <a:p>
            <a:pPr marL="0" lvl="0" indent="0" rtl="0">
              <a:spcBef>
                <a:spcPts val="0"/>
              </a:spcBef>
              <a:spcAft>
                <a:spcPts val="0"/>
              </a:spcAft>
              <a:buClr>
                <a:schemeClr val="dk1"/>
              </a:buClr>
              <a:buSzPts val="1100"/>
              <a:buFont typeface="Arial"/>
              <a:buNone/>
            </a:pPr>
            <a:endParaRPr sz="700">
              <a:solidFill>
                <a:srgbClr val="0AB0A8"/>
              </a:solidFill>
              <a:latin typeface="Roboto Mono"/>
              <a:ea typeface="Roboto Mono"/>
              <a:cs typeface="Roboto Mono"/>
              <a:sym typeface="Roboto Mono"/>
            </a:endParaRPr>
          </a:p>
          <a:p>
            <a:pPr marL="0" lvl="0" indent="0" rtl="0">
              <a:spcBef>
                <a:spcPts val="0"/>
              </a:spcBef>
              <a:spcAft>
                <a:spcPts val="0"/>
              </a:spcAft>
              <a:buNone/>
            </a:pPr>
            <a:endParaRPr sz="700">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26"/>
        <p:cNvGrpSpPr/>
        <p:nvPr/>
      </p:nvGrpSpPr>
      <p:grpSpPr>
        <a:xfrm>
          <a:off x="0" y="0"/>
          <a:ext cx="0" cy="0"/>
          <a:chOff x="0" y="0"/>
          <a:chExt cx="0" cy="0"/>
        </a:xfrm>
      </p:grpSpPr>
      <p:sp>
        <p:nvSpPr>
          <p:cNvPr id="327" name="Shape 327"/>
          <p:cNvSpPr txBox="1">
            <a:spLocks noGrp="1"/>
          </p:cNvSpPr>
          <p:nvPr>
            <p:ph type="body" idx="4294967295"/>
          </p:nvPr>
        </p:nvSpPr>
        <p:spPr>
          <a:xfrm>
            <a:off x="181744" y="808712"/>
            <a:ext cx="4012569" cy="3809671"/>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AU" sz="1200">
                <a:latin typeface="Gadugi" panose="020B0502040204020203" pitchFamily="34" charset="0"/>
              </a:rPr>
              <a:t>Our robots have multiple tactics &amp; strategies developed for different circumstances, our main ones being:</a:t>
            </a:r>
          </a:p>
          <a:p>
            <a:pPr>
              <a:spcBef>
                <a:spcPts val="0"/>
              </a:spcBef>
              <a:buClr>
                <a:schemeClr val="dk1"/>
              </a:buClr>
              <a:buSzPts val="1100"/>
            </a:pPr>
            <a:r>
              <a:rPr lang="en-AU" sz="1200" b="1">
                <a:latin typeface="Gadugi" panose="020B0502040204020203" pitchFamily="34" charset="0"/>
              </a:rPr>
              <a:t>Communication of Ball Location</a:t>
            </a:r>
          </a:p>
          <a:p>
            <a:pPr>
              <a:spcBef>
                <a:spcPts val="0"/>
              </a:spcBef>
              <a:buClr>
                <a:schemeClr val="dk1"/>
              </a:buClr>
              <a:buSzPts val="1100"/>
            </a:pPr>
            <a:r>
              <a:rPr lang="en-AU" sz="1200" b="1">
                <a:latin typeface="Gadugi" panose="020B0502040204020203" pitchFamily="34" charset="0"/>
              </a:rPr>
              <a:t>Defensive Repositioning</a:t>
            </a:r>
          </a:p>
          <a:p>
            <a:pPr>
              <a:spcBef>
                <a:spcPts val="0"/>
              </a:spcBef>
              <a:buClr>
                <a:schemeClr val="dk1"/>
              </a:buClr>
              <a:buSzPts val="1100"/>
            </a:pPr>
            <a:r>
              <a:rPr lang="en-AU" sz="1200" b="1">
                <a:latin typeface="Gadugi" panose="020B0502040204020203" pitchFamily="34" charset="0"/>
              </a:rPr>
              <a:t>Striker to Goalie, Robot Role Switching</a:t>
            </a:r>
          </a:p>
          <a:p>
            <a:pPr>
              <a:spcBef>
                <a:spcPts val="0"/>
              </a:spcBef>
              <a:buClr>
                <a:schemeClr val="dk1"/>
              </a:buClr>
              <a:buSzPts val="1100"/>
            </a:pPr>
            <a:endParaRPr lang="en-AU" sz="1200">
              <a:latin typeface="Gadugi" panose="020B0502040204020203" pitchFamily="34" charset="0"/>
            </a:endParaRPr>
          </a:p>
          <a:p>
            <a:pPr marL="0" indent="0">
              <a:spcBef>
                <a:spcPts val="0"/>
              </a:spcBef>
              <a:buClr>
                <a:schemeClr val="dk1"/>
              </a:buClr>
              <a:buSzPts val="1100"/>
              <a:buNone/>
            </a:pPr>
            <a:r>
              <a:rPr lang="en-AU" sz="1200" b="1">
                <a:latin typeface="Gadugi" panose="020B0502040204020203" pitchFamily="34" charset="0"/>
              </a:rPr>
              <a:t>Communication of Ball Location:</a:t>
            </a:r>
          </a:p>
          <a:p>
            <a:pPr marL="0" indent="0">
              <a:spcBef>
                <a:spcPts val="0"/>
              </a:spcBef>
              <a:buClr>
                <a:schemeClr val="dk1"/>
              </a:buClr>
              <a:buSzPts val="1100"/>
              <a:buNone/>
            </a:pPr>
            <a:r>
              <a:rPr lang="en-AU" sz="1200">
                <a:latin typeface="Gadugi" panose="020B0502040204020203" pitchFamily="34" charset="0"/>
              </a:rPr>
              <a:t>One problem that we encountered, is that the goalie cannot see the ball if it is on the other half of the field. This often occurs when the striker robot captures the ball and dribbles it up the field. So, using the Field Coordinate System, the striker robot can calculate its position on the field &amp; the balls location and send the balls location to the goalie via the </a:t>
            </a:r>
            <a:r>
              <a:rPr lang="en-AU" sz="1200" err="1">
                <a:latin typeface="Gadugi" panose="020B0502040204020203" pitchFamily="34" charset="0"/>
              </a:rPr>
              <a:t>xBee</a:t>
            </a:r>
            <a:r>
              <a:rPr lang="en-AU" sz="1200">
                <a:latin typeface="Gadugi" panose="020B0502040204020203" pitchFamily="34" charset="0"/>
              </a:rPr>
              <a:t> communication modules. This allows the goalie to guess where the ball will approach from &amp; give it more time to position itself in front of the goals.</a:t>
            </a:r>
          </a:p>
          <a:p>
            <a:pPr marL="0" indent="0">
              <a:spcBef>
                <a:spcPts val="0"/>
              </a:spcBef>
              <a:buClr>
                <a:schemeClr val="dk1"/>
              </a:buClr>
              <a:buSzPts val="1100"/>
              <a:buNone/>
            </a:pPr>
            <a:endParaRPr lang="en-AU" sz="1200">
              <a:latin typeface="Gadugi" panose="020B0502040204020203" pitchFamily="34" charset="0"/>
            </a:endParaRPr>
          </a:p>
          <a:p>
            <a:pPr marL="0" lvl="0" indent="0">
              <a:spcBef>
                <a:spcPts val="0"/>
              </a:spcBef>
              <a:spcAft>
                <a:spcPts val="0"/>
              </a:spcAft>
              <a:buClr>
                <a:schemeClr val="dk1"/>
              </a:buClr>
              <a:buSzPts val="1100"/>
              <a:buFont typeface="Arial"/>
              <a:buNone/>
            </a:pPr>
            <a:endParaRPr lang="en-AU" sz="1200">
              <a:latin typeface="Gadugi" panose="020B0502040204020203" pitchFamily="34" charset="0"/>
            </a:endParaRPr>
          </a:p>
          <a:p>
            <a:pPr marL="0" lvl="0" indent="0">
              <a:spcBef>
                <a:spcPts val="0"/>
              </a:spcBef>
              <a:spcAft>
                <a:spcPts val="0"/>
              </a:spcAft>
              <a:buClr>
                <a:schemeClr val="dk1"/>
              </a:buClr>
              <a:buSzPts val="1100"/>
              <a:buFont typeface="Arial"/>
              <a:buNone/>
            </a:pPr>
            <a:endParaRPr sz="1200">
              <a:latin typeface="Gadugi" panose="020B0502040204020203" pitchFamily="34" charset="0"/>
            </a:endParaRPr>
          </a:p>
        </p:txBody>
      </p:sp>
      <p:sp>
        <p:nvSpPr>
          <p:cNvPr id="329" name="Shape 329"/>
          <p:cNvSpPr txBox="1">
            <a:spLocks noGrp="1"/>
          </p:cNvSpPr>
          <p:nvPr>
            <p:ph type="title" idx="4294967295"/>
          </p:nvPr>
        </p:nvSpPr>
        <p:spPr>
          <a:xfrm>
            <a:off x="0" y="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a:t>STRATEGIES </a:t>
            </a:r>
            <a:endParaRPr/>
          </a:p>
        </p:txBody>
      </p:sp>
      <p:sp>
        <p:nvSpPr>
          <p:cNvPr id="2" name="TextBox 1">
            <a:extLst>
              <a:ext uri="{FF2B5EF4-FFF2-40B4-BE49-F238E27FC236}">
                <a16:creationId xmlns:a16="http://schemas.microsoft.com/office/drawing/2014/main" id="{3140D317-C856-46D0-B34E-81D6E178ADCC}"/>
              </a:ext>
            </a:extLst>
          </p:cNvPr>
          <p:cNvSpPr txBox="1"/>
          <p:nvPr/>
        </p:nvSpPr>
        <p:spPr>
          <a:xfrm>
            <a:off x="4572000" y="450903"/>
            <a:ext cx="3578087" cy="830997"/>
          </a:xfrm>
          <a:prstGeom prst="rect">
            <a:avLst/>
          </a:prstGeom>
          <a:noFill/>
        </p:spPr>
        <p:txBody>
          <a:bodyPr wrap="square" rtlCol="0">
            <a:spAutoFit/>
          </a:bodyPr>
          <a:lstStyle/>
          <a:p>
            <a:r>
              <a:rPr lang="en-AU" sz="1200" b="1">
                <a:latin typeface="Gadugi" panose="020B0502040204020203" pitchFamily="34" charset="0"/>
                <a:ea typeface="Gadugi" panose="020B0502040204020203" pitchFamily="34" charset="0"/>
              </a:rPr>
              <a:t>Defensive Repositioning:</a:t>
            </a:r>
          </a:p>
          <a:p>
            <a:r>
              <a:rPr lang="en-AU" sz="1200">
                <a:latin typeface="Gadugi" panose="020B0502040204020203" pitchFamily="34" charset="0"/>
                <a:ea typeface="Gadugi" panose="020B0502040204020203" pitchFamily="34" charset="0"/>
              </a:rPr>
              <a:t>When neither robot can see the ball, both the goalie &amp; striker robots will defensively centre on the field, as shown:</a:t>
            </a:r>
          </a:p>
        </p:txBody>
      </p:sp>
      <p:pic>
        <p:nvPicPr>
          <p:cNvPr id="3" name="Picture 2">
            <a:extLst>
              <a:ext uri="{FF2B5EF4-FFF2-40B4-BE49-F238E27FC236}">
                <a16:creationId xmlns:a16="http://schemas.microsoft.com/office/drawing/2014/main" id="{A111C96E-4E7A-4D95-8B54-EC619D14E8E4}"/>
              </a:ext>
            </a:extLst>
          </p:cNvPr>
          <p:cNvPicPr>
            <a:picLocks noChangeAspect="1"/>
          </p:cNvPicPr>
          <p:nvPr/>
        </p:nvPicPr>
        <p:blipFill>
          <a:blip r:embed="rId3"/>
          <a:stretch>
            <a:fillRect/>
          </a:stretch>
        </p:blipFill>
        <p:spPr>
          <a:xfrm>
            <a:off x="5261115" y="1266514"/>
            <a:ext cx="2416146" cy="1270345"/>
          </a:xfrm>
          <a:prstGeom prst="rect">
            <a:avLst/>
          </a:prstGeom>
        </p:spPr>
      </p:pic>
      <p:sp>
        <p:nvSpPr>
          <p:cNvPr id="8" name="TextBox 7">
            <a:extLst>
              <a:ext uri="{FF2B5EF4-FFF2-40B4-BE49-F238E27FC236}">
                <a16:creationId xmlns:a16="http://schemas.microsoft.com/office/drawing/2014/main" id="{12030751-E57D-445E-8E79-DD95336B9939}"/>
              </a:ext>
            </a:extLst>
          </p:cNvPr>
          <p:cNvSpPr txBox="1"/>
          <p:nvPr/>
        </p:nvSpPr>
        <p:spPr>
          <a:xfrm>
            <a:off x="4571999" y="2621193"/>
            <a:ext cx="3578087" cy="1938992"/>
          </a:xfrm>
          <a:prstGeom prst="rect">
            <a:avLst/>
          </a:prstGeom>
          <a:noFill/>
        </p:spPr>
        <p:txBody>
          <a:bodyPr wrap="square" rtlCol="0">
            <a:spAutoFit/>
          </a:bodyPr>
          <a:lstStyle/>
          <a:p>
            <a:pPr>
              <a:spcBef>
                <a:spcPts val="0"/>
              </a:spcBef>
              <a:buClr>
                <a:schemeClr val="dk1"/>
              </a:buClr>
              <a:buSzPts val="1100"/>
            </a:pPr>
            <a:r>
              <a:rPr lang="en-AU" sz="1200" b="1">
                <a:latin typeface="Gadugi" panose="020B0502040204020203" pitchFamily="34" charset="0"/>
              </a:rPr>
              <a:t>Striker to Goalie, Robot Role Switching</a:t>
            </a:r>
          </a:p>
          <a:p>
            <a:r>
              <a:rPr lang="en-AU" sz="1200">
                <a:latin typeface="Gadugi" panose="020B0502040204020203" pitchFamily="34" charset="0"/>
                <a:ea typeface="Gadugi" panose="020B0502040204020203" pitchFamily="34" charset="0"/>
              </a:rPr>
              <a:t>The two robots both know if they are connected via the </a:t>
            </a:r>
            <a:r>
              <a:rPr lang="en-AU" sz="1200" err="1">
                <a:latin typeface="Gadugi" panose="020B0502040204020203" pitchFamily="34" charset="0"/>
                <a:ea typeface="Gadugi" panose="020B0502040204020203" pitchFamily="34" charset="0"/>
              </a:rPr>
              <a:t>xBee</a:t>
            </a:r>
            <a:r>
              <a:rPr lang="en-AU" sz="1200">
                <a:latin typeface="Gadugi" panose="020B0502040204020203" pitchFamily="34" charset="0"/>
                <a:ea typeface="Gadugi" panose="020B0502040204020203" pitchFamily="34" charset="0"/>
              </a:rPr>
              <a:t> module. If the goalie robot was to be taken off for damage, the </a:t>
            </a:r>
            <a:r>
              <a:rPr lang="en-AU" sz="1200" err="1">
                <a:latin typeface="Gadugi" panose="020B0502040204020203" pitchFamily="34" charset="0"/>
                <a:ea typeface="Gadugi" panose="020B0502040204020203" pitchFamily="34" charset="0"/>
              </a:rPr>
              <a:t>xBee</a:t>
            </a:r>
            <a:r>
              <a:rPr lang="en-AU" sz="1200">
                <a:latin typeface="Gadugi" panose="020B0502040204020203" pitchFamily="34" charset="0"/>
                <a:ea typeface="Gadugi" panose="020B0502040204020203" pitchFamily="34" charset="0"/>
              </a:rPr>
              <a:t> communication would be turned off too and hence, the striker robot would know. </a:t>
            </a:r>
          </a:p>
          <a:p>
            <a:endParaRPr lang="en-AU" sz="1200">
              <a:latin typeface="Gadugi" panose="020B0502040204020203" pitchFamily="34" charset="0"/>
              <a:ea typeface="Gadugi" panose="020B0502040204020203" pitchFamily="34" charset="0"/>
            </a:endParaRPr>
          </a:p>
          <a:p>
            <a:r>
              <a:rPr lang="en-AU" sz="1200">
                <a:latin typeface="Gadugi" panose="020B0502040204020203" pitchFamily="34" charset="0"/>
                <a:ea typeface="Gadugi" panose="020B0502040204020203" pitchFamily="34" charset="0"/>
              </a:rPr>
              <a:t>From this, we had set it so that if this is to occur, the striker robot will assume defence and protect the goals until the goalie is back on the field. </a:t>
            </a:r>
          </a:p>
        </p:txBody>
      </p:sp>
    </p:spTree>
    <p:extLst>
      <p:ext uri="{BB962C8B-B14F-4D97-AF65-F5344CB8AC3E}">
        <p14:creationId xmlns:p14="http://schemas.microsoft.com/office/powerpoint/2010/main" val="1397715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01"/>
        <p:cNvGrpSpPr/>
        <p:nvPr/>
      </p:nvGrpSpPr>
      <p:grpSpPr>
        <a:xfrm>
          <a:off x="0" y="0"/>
          <a:ext cx="0" cy="0"/>
          <a:chOff x="0" y="0"/>
          <a:chExt cx="0" cy="0"/>
        </a:xfrm>
      </p:grpSpPr>
      <p:sp>
        <p:nvSpPr>
          <p:cNvPr id="302" name="Shape 302"/>
          <p:cNvSpPr txBox="1">
            <a:spLocks noGrp="1"/>
          </p:cNvSpPr>
          <p:nvPr>
            <p:ph type="body" idx="4294967295"/>
          </p:nvPr>
        </p:nvSpPr>
        <p:spPr>
          <a:xfrm>
            <a:off x="0" y="696459"/>
            <a:ext cx="8132763" cy="3690937"/>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100">
                <a:latin typeface="Gadugi" panose="020B0502040204020203" pitchFamily="34" charset="0"/>
              </a:rPr>
              <a:t>The robot detects the line by organising it into “clusters” of sensors around the array that are seeing the line, </a:t>
            </a:r>
          </a:p>
          <a:p>
            <a:pPr marL="0" lvl="0" indent="0">
              <a:spcBef>
                <a:spcPts val="0"/>
              </a:spcBef>
              <a:spcAft>
                <a:spcPts val="0"/>
              </a:spcAft>
              <a:buClr>
                <a:schemeClr val="dk1"/>
              </a:buClr>
              <a:buSzPts val="1100"/>
              <a:buFont typeface="Arial"/>
              <a:buNone/>
            </a:pPr>
            <a:r>
              <a:rPr lang="en" sz="1100">
                <a:latin typeface="Gadugi" panose="020B0502040204020203" pitchFamily="34" charset="0"/>
              </a:rPr>
              <a:t>and then uses these clusters to calculate a line angle and size.</a:t>
            </a:r>
            <a:endParaRPr sz="1100">
              <a:latin typeface="Gadugi" panose="020B0502040204020203" pitchFamily="34" charset="0"/>
            </a:endParaRPr>
          </a:p>
          <a:p>
            <a:pPr marL="0" lvl="0" indent="0" rtl="0">
              <a:spcBef>
                <a:spcPts val="1600"/>
              </a:spcBef>
              <a:spcAft>
                <a:spcPts val="0"/>
              </a:spcAft>
              <a:buClr>
                <a:schemeClr val="dk1"/>
              </a:buClr>
              <a:buSzPts val="1100"/>
              <a:buFont typeface="Arial"/>
              <a:buNone/>
            </a:pPr>
            <a:r>
              <a:rPr lang="en" sz="1100">
                <a:latin typeface="Gadugi" panose="020B0502040204020203" pitchFamily="34" charset="0"/>
              </a:rPr>
              <a:t>Different calculations happen depending on the number of groups.</a:t>
            </a:r>
            <a:endParaRPr sz="1100">
              <a:latin typeface="Gadugi" panose="020B0502040204020203" pitchFamily="34" charset="0"/>
            </a:endParaRPr>
          </a:p>
          <a:p>
            <a:pPr marL="158750" lvl="0" indent="0" rtl="0">
              <a:spcBef>
                <a:spcPts val="1600"/>
              </a:spcBef>
              <a:spcAft>
                <a:spcPts val="0"/>
              </a:spcAft>
              <a:buClr>
                <a:schemeClr val="lt1"/>
              </a:buClr>
              <a:buSzPts val="1100"/>
              <a:buNone/>
            </a:pPr>
            <a:r>
              <a:rPr lang="en" sz="1100">
                <a:latin typeface="Gadugi" panose="020B0502040204020203" pitchFamily="34" charset="0"/>
              </a:rPr>
              <a:t>	- 1 group: the angle is the angle of the group</a:t>
            </a:r>
            <a:endParaRPr sz="1100">
              <a:latin typeface="Gadugi" panose="020B0502040204020203" pitchFamily="34" charset="0"/>
            </a:endParaRPr>
          </a:p>
          <a:p>
            <a:pPr marL="158750" lvl="0" indent="0" rtl="0">
              <a:spcBef>
                <a:spcPts val="0"/>
              </a:spcBef>
              <a:spcAft>
                <a:spcPts val="0"/>
              </a:spcAft>
              <a:buClr>
                <a:schemeClr val="lt1"/>
              </a:buClr>
              <a:buSzPts val="1100"/>
              <a:buNone/>
            </a:pPr>
            <a:r>
              <a:rPr lang="en" sz="1100">
                <a:latin typeface="Gadugi" panose="020B0502040204020203" pitchFamily="34" charset="0"/>
              </a:rPr>
              <a:t>	- 2 groups: the angle is the midpoint of the smallest arc between the groups</a:t>
            </a:r>
            <a:endParaRPr sz="1100">
              <a:latin typeface="Gadugi" panose="020B0502040204020203" pitchFamily="34" charset="0"/>
            </a:endParaRPr>
          </a:p>
          <a:p>
            <a:pPr marL="158750" lvl="0" indent="0" rtl="0">
              <a:spcBef>
                <a:spcPts val="0"/>
              </a:spcBef>
              <a:spcAft>
                <a:spcPts val="0"/>
              </a:spcAft>
              <a:buClr>
                <a:schemeClr val="lt1"/>
              </a:buClr>
              <a:buSzPts val="1100"/>
              <a:buNone/>
            </a:pPr>
            <a:r>
              <a:rPr lang="en-AU" sz="1100">
                <a:latin typeface="Gadugi" panose="020B0502040204020203" pitchFamily="34" charset="0"/>
              </a:rPr>
              <a:t>	</a:t>
            </a:r>
            <a:r>
              <a:rPr lang="en" sz="1100">
                <a:latin typeface="Gadugi" panose="020B0502040204020203" pitchFamily="34" charset="0"/>
              </a:rPr>
              <a:t>- 3 groups: the angle is the midpoint of the arc connecting the furthest two groups through the third group</a:t>
            </a:r>
            <a:endParaRPr sz="1100">
              <a:latin typeface="Gadugi" panose="020B0502040204020203" pitchFamily="34" charset="0"/>
            </a:endParaRPr>
          </a:p>
        </p:txBody>
      </p:sp>
      <p:sp>
        <p:nvSpPr>
          <p:cNvPr id="303" name="Shape 303"/>
          <p:cNvSpPr txBox="1">
            <a:spLocks noGrp="1"/>
          </p:cNvSpPr>
          <p:nvPr>
            <p:ph type="title" idx="4294967295"/>
          </p:nvPr>
        </p:nvSpPr>
        <p:spPr>
          <a:xfrm>
            <a:off x="0" y="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DETECTION</a:t>
            </a:r>
            <a:endParaRPr/>
          </a:p>
        </p:txBody>
      </p:sp>
      <p:pic>
        <p:nvPicPr>
          <p:cNvPr id="3" name="Picture 2">
            <a:extLst>
              <a:ext uri="{FF2B5EF4-FFF2-40B4-BE49-F238E27FC236}">
                <a16:creationId xmlns:a16="http://schemas.microsoft.com/office/drawing/2014/main" id="{BAE6DE97-06A3-4797-86EB-573182E9706E}"/>
              </a:ext>
            </a:extLst>
          </p:cNvPr>
          <p:cNvPicPr>
            <a:picLocks noChangeAspect="1"/>
          </p:cNvPicPr>
          <p:nvPr/>
        </p:nvPicPr>
        <p:blipFill>
          <a:blip r:embed="rId3"/>
          <a:stretch>
            <a:fillRect/>
          </a:stretch>
        </p:blipFill>
        <p:spPr>
          <a:xfrm>
            <a:off x="1995714" y="2621756"/>
            <a:ext cx="5508171" cy="15904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10"/>
        <p:cNvGrpSpPr/>
        <p:nvPr/>
      </p:nvGrpSpPr>
      <p:grpSpPr>
        <a:xfrm>
          <a:off x="0" y="0"/>
          <a:ext cx="0" cy="0"/>
          <a:chOff x="0" y="0"/>
          <a:chExt cx="0" cy="0"/>
        </a:xfrm>
      </p:grpSpPr>
      <p:sp>
        <p:nvSpPr>
          <p:cNvPr id="311" name="Shape 311"/>
          <p:cNvSpPr txBox="1">
            <a:spLocks noGrp="1"/>
          </p:cNvSpPr>
          <p:nvPr>
            <p:ph type="body" idx="4294967295"/>
          </p:nvPr>
        </p:nvSpPr>
        <p:spPr>
          <a:xfrm>
            <a:off x="0" y="658812"/>
            <a:ext cx="7232650" cy="620713"/>
          </a:xfrm>
          <a:prstGeom prst="rect">
            <a:avLst/>
          </a:prstGeom>
        </p:spPr>
        <p:txBody>
          <a:bodyPr spcFirstLastPara="1" wrap="square" lIns="91425" tIns="91425" rIns="91425" bIns="91425" anchor="t" anchorCtr="0">
            <a:noAutofit/>
          </a:bodyPr>
          <a:lstStyle/>
          <a:p>
            <a:pPr marL="0" lvl="0" indent="0" rtl="0">
              <a:spcBef>
                <a:spcPts val="0"/>
              </a:spcBef>
              <a:spcAft>
                <a:spcPts val="1600"/>
              </a:spcAft>
              <a:buClr>
                <a:schemeClr val="dk1"/>
              </a:buClr>
              <a:buSzPts val="1100"/>
              <a:buFont typeface="Arial"/>
              <a:buNone/>
            </a:pPr>
            <a:r>
              <a:rPr lang="en" sz="1100">
                <a:latin typeface="Gadugi" panose="020B0502040204020203" pitchFamily="34" charset="0"/>
              </a:rPr>
              <a:t>The robot tracks the line’s position underneath it by keeping a track of the angle of the line. If the line angle is in the other half to the previous line angle, the robot knows it has crossed the line.</a:t>
            </a:r>
            <a:endParaRPr sz="1100">
              <a:latin typeface="Gadugi" panose="020B0502040204020203" pitchFamily="34" charset="0"/>
            </a:endParaRPr>
          </a:p>
        </p:txBody>
      </p:sp>
      <p:sp>
        <p:nvSpPr>
          <p:cNvPr id="312" name="Shape 312"/>
          <p:cNvSpPr txBox="1">
            <a:spLocks noGrp="1"/>
          </p:cNvSpPr>
          <p:nvPr>
            <p:ph type="title" idx="4294967295"/>
          </p:nvPr>
        </p:nvSpPr>
        <p:spPr>
          <a:xfrm>
            <a:off x="0" y="0"/>
            <a:ext cx="5805488"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TRACKING</a:t>
            </a:r>
            <a:endParaRPr/>
          </a:p>
        </p:txBody>
      </p:sp>
      <p:pic>
        <p:nvPicPr>
          <p:cNvPr id="313" name="Shape 313"/>
          <p:cNvPicPr preferRelativeResize="0"/>
          <p:nvPr/>
        </p:nvPicPr>
        <p:blipFill>
          <a:blip r:embed="rId3">
            <a:alphaModFix/>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784305" y="1279525"/>
            <a:ext cx="8036976" cy="35758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3"/>
        <p:cNvGrpSpPr/>
        <p:nvPr/>
      </p:nvGrpSpPr>
      <p:grpSpPr>
        <a:xfrm>
          <a:off x="0" y="0"/>
          <a:ext cx="0" cy="0"/>
          <a:chOff x="0" y="0"/>
          <a:chExt cx="0" cy="0"/>
        </a:xfrm>
      </p:grpSpPr>
      <p:sp>
        <p:nvSpPr>
          <p:cNvPr id="4" name="Rectangle 3">
            <a:extLst>
              <a:ext uri="{FF2B5EF4-FFF2-40B4-BE49-F238E27FC236}">
                <a16:creationId xmlns:a16="http://schemas.microsoft.com/office/drawing/2014/main" id="{CEE6F216-E85A-4D8B-AEEA-365B51C8CC63}"/>
              </a:ext>
            </a:extLst>
          </p:cNvPr>
          <p:cNvSpPr/>
          <p:nvPr/>
        </p:nvSpPr>
        <p:spPr>
          <a:xfrm>
            <a:off x="1" y="3672115"/>
            <a:ext cx="4840514" cy="1471386"/>
          </a:xfrm>
          <a:prstGeom prst="rect">
            <a:avLst/>
          </a:prstGeom>
          <a:solidFill>
            <a:schemeClr val="tx1">
              <a:lumMod val="85000"/>
              <a:lumOff val="15000"/>
              <a:alpha val="9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4" name="Shape 344"/>
          <p:cNvSpPr txBox="1">
            <a:spLocks noGrp="1"/>
          </p:cNvSpPr>
          <p:nvPr>
            <p:ph type="title"/>
          </p:nvPr>
        </p:nvSpPr>
        <p:spPr>
          <a:xfrm>
            <a:off x="58057" y="3521269"/>
            <a:ext cx="4782457" cy="162223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AU" sz="4800">
                <a:latin typeface="Gadugi" panose="020B0502040204020203" pitchFamily="34" charset="0"/>
              </a:rPr>
              <a:t>PROGRESS &amp; IMPROVEMENTS</a:t>
            </a:r>
            <a:endParaRPr sz="4800">
              <a:latin typeface="Gadugi" panose="020B0502040204020203"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49"/>
        <p:cNvGrpSpPr/>
        <p:nvPr/>
      </p:nvGrpSpPr>
      <p:grpSpPr>
        <a:xfrm>
          <a:off x="0" y="0"/>
          <a:ext cx="0" cy="0"/>
          <a:chOff x="0" y="0"/>
          <a:chExt cx="0" cy="0"/>
        </a:xfrm>
      </p:grpSpPr>
      <p:sp>
        <p:nvSpPr>
          <p:cNvPr id="350" name="Shape 350"/>
          <p:cNvSpPr txBox="1">
            <a:spLocks noGrp="1"/>
          </p:cNvSpPr>
          <p:nvPr>
            <p:ph type="body" idx="4294967295"/>
          </p:nvPr>
        </p:nvSpPr>
        <p:spPr>
          <a:xfrm>
            <a:off x="230124" y="1167975"/>
            <a:ext cx="3367088" cy="129857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00" b="1">
                <a:latin typeface="Gadugi" panose="020B0502040204020203" pitchFamily="34" charset="0"/>
              </a:rPr>
              <a:t>Construction Materials</a:t>
            </a:r>
            <a:endParaRPr sz="1100" b="1">
              <a:latin typeface="Gadugi" panose="020B0502040204020203" pitchFamily="34" charset="0"/>
            </a:endParaRPr>
          </a:p>
          <a:p>
            <a:pPr marL="457200" lvl="0" indent="-298450" rtl="0">
              <a:spcBef>
                <a:spcPts val="1600"/>
              </a:spcBef>
              <a:spcAft>
                <a:spcPts val="0"/>
              </a:spcAft>
              <a:buSzPts val="1100"/>
            </a:pPr>
            <a:r>
              <a:rPr lang="en" sz="1100">
                <a:latin typeface="Gadugi" panose="020B0502040204020203" pitchFamily="34" charset="0"/>
              </a:rPr>
              <a:t>Laser cut polycarbonate </a:t>
            </a:r>
            <a:r>
              <a:rPr lang="en-AU" sz="1100">
                <a:latin typeface="Gadugi" panose="020B0502040204020203" pitchFamily="34" charset="0"/>
              </a:rPr>
              <a:t>top </a:t>
            </a:r>
            <a:r>
              <a:rPr lang="en" sz="1100">
                <a:latin typeface="Gadugi" panose="020B0502040204020203" pitchFamily="34" charset="0"/>
              </a:rPr>
              <a:t>plates </a:t>
            </a:r>
            <a:endParaRPr sz="1100">
              <a:latin typeface="Gadugi" panose="020B0502040204020203" pitchFamily="34" charset="0"/>
            </a:endParaRPr>
          </a:p>
          <a:p>
            <a:pPr marL="457200" lvl="0" indent="-298450" rtl="0">
              <a:spcBef>
                <a:spcPts val="0"/>
              </a:spcBef>
              <a:spcAft>
                <a:spcPts val="0"/>
              </a:spcAft>
              <a:buSzPts val="1100"/>
            </a:pPr>
            <a:r>
              <a:rPr lang="en" sz="1100">
                <a:latin typeface="Gadugi" panose="020B0502040204020203" pitchFamily="34" charset="0"/>
              </a:rPr>
              <a:t>High strength brass stand-offs</a:t>
            </a:r>
          </a:p>
          <a:p>
            <a:pPr marL="457200" lvl="0" indent="-298450" rtl="0">
              <a:spcBef>
                <a:spcPts val="0"/>
              </a:spcBef>
              <a:spcAft>
                <a:spcPts val="0"/>
              </a:spcAft>
              <a:buSzPts val="1100"/>
            </a:pPr>
            <a:r>
              <a:rPr lang="en" sz="1100">
                <a:latin typeface="Gadugi" panose="020B0502040204020203" pitchFamily="34" charset="0"/>
              </a:rPr>
              <a:t>Si</a:t>
            </a:r>
            <a:r>
              <a:rPr lang="en-AU" sz="1100" err="1">
                <a:latin typeface="Gadugi" panose="020B0502040204020203" pitchFamily="34" charset="0"/>
              </a:rPr>
              <a:t>mple</a:t>
            </a:r>
            <a:r>
              <a:rPr lang="en-AU" sz="1100">
                <a:latin typeface="Gadugi" panose="020B0502040204020203" pitchFamily="34" charset="0"/>
              </a:rPr>
              <a:t> construction for fast assembly &amp; teardowns</a:t>
            </a:r>
            <a:endParaRPr sz="1100">
              <a:latin typeface="Gadugi" panose="020B0502040204020203" pitchFamily="34" charset="0"/>
            </a:endParaRPr>
          </a:p>
          <a:p>
            <a:pPr marL="0" lvl="0" indent="0" rtl="0">
              <a:spcBef>
                <a:spcPts val="1600"/>
              </a:spcBef>
              <a:spcAft>
                <a:spcPts val="1600"/>
              </a:spcAft>
              <a:buNone/>
            </a:pPr>
            <a:endParaRPr sz="1100">
              <a:latin typeface="Gadugi" panose="020B0502040204020203" pitchFamily="34" charset="0"/>
            </a:endParaRPr>
          </a:p>
        </p:txBody>
      </p:sp>
      <p:sp>
        <p:nvSpPr>
          <p:cNvPr id="351" name="Shape 351"/>
          <p:cNvSpPr txBox="1">
            <a:spLocks noGrp="1"/>
          </p:cNvSpPr>
          <p:nvPr>
            <p:ph type="body" idx="4294967295"/>
          </p:nvPr>
        </p:nvSpPr>
        <p:spPr>
          <a:xfrm>
            <a:off x="3877109" y="2375611"/>
            <a:ext cx="2409825" cy="1398588"/>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AU" sz="1100" b="1">
                <a:latin typeface="Gadugi" panose="020B0502040204020203" pitchFamily="34" charset="0"/>
              </a:rPr>
              <a:t>Camera</a:t>
            </a:r>
            <a:endParaRPr sz="1100" b="1">
              <a:latin typeface="Gadugi" panose="020B0502040204020203" pitchFamily="34" charset="0"/>
            </a:endParaRPr>
          </a:p>
          <a:p>
            <a:pPr marL="457200" lvl="0" indent="-298450" rtl="0">
              <a:spcBef>
                <a:spcPts val="1600"/>
              </a:spcBef>
              <a:spcAft>
                <a:spcPts val="0"/>
              </a:spcAft>
              <a:buSzPts val="1100"/>
            </a:pPr>
            <a:r>
              <a:rPr lang="en-AU" sz="1100">
                <a:latin typeface="Gadugi" panose="020B0502040204020203" pitchFamily="34" charset="0"/>
              </a:rPr>
              <a:t>Open MV M7 was retained</a:t>
            </a:r>
            <a:endParaRPr sz="1100">
              <a:latin typeface="Gadugi" panose="020B0502040204020203" pitchFamily="34" charset="0"/>
            </a:endParaRPr>
          </a:p>
          <a:p>
            <a:pPr marL="457200" lvl="0" indent="-298450" rtl="0">
              <a:spcBef>
                <a:spcPts val="0"/>
              </a:spcBef>
              <a:spcAft>
                <a:spcPts val="0"/>
              </a:spcAft>
              <a:buSzPts val="1100"/>
            </a:pPr>
            <a:r>
              <a:rPr lang="en" sz="1100">
                <a:latin typeface="Gadugi" panose="020B0502040204020203" pitchFamily="34" charset="0"/>
              </a:rPr>
              <a:t>Found to be reliable and stable</a:t>
            </a:r>
          </a:p>
          <a:p>
            <a:pPr marL="457200" lvl="0" indent="-298450" rtl="0">
              <a:spcBef>
                <a:spcPts val="0"/>
              </a:spcBef>
              <a:spcAft>
                <a:spcPts val="0"/>
              </a:spcAft>
              <a:buSzPts val="1100"/>
            </a:pPr>
            <a:r>
              <a:rPr lang="en" sz="1100">
                <a:latin typeface="Gadugi" panose="020B0502040204020203" pitchFamily="34" charset="0"/>
              </a:rPr>
              <a:t>Software was very good</a:t>
            </a:r>
            <a:endParaRPr sz="1100">
              <a:latin typeface="Gadugi" panose="020B0502040204020203" pitchFamily="34" charset="0"/>
            </a:endParaRPr>
          </a:p>
          <a:p>
            <a:pPr marL="0" lvl="0" indent="0" rtl="0">
              <a:spcBef>
                <a:spcPts val="1600"/>
              </a:spcBef>
              <a:spcAft>
                <a:spcPts val="1600"/>
              </a:spcAft>
              <a:buNone/>
            </a:pPr>
            <a:endParaRPr sz="1100">
              <a:latin typeface="Gadugi" panose="020B0502040204020203" pitchFamily="34" charset="0"/>
            </a:endParaRPr>
          </a:p>
        </p:txBody>
      </p:sp>
      <p:sp>
        <p:nvSpPr>
          <p:cNvPr id="352" name="Shape 352"/>
          <p:cNvSpPr txBox="1">
            <a:spLocks noGrp="1"/>
          </p:cNvSpPr>
          <p:nvPr>
            <p:ph type="body" idx="4294967295"/>
          </p:nvPr>
        </p:nvSpPr>
        <p:spPr>
          <a:xfrm>
            <a:off x="3877109" y="1229888"/>
            <a:ext cx="2762665" cy="117475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AU" sz="1100" b="1">
                <a:latin typeface="Gadugi" panose="020B0502040204020203" pitchFamily="34" charset="0"/>
              </a:rPr>
              <a:t>Motors</a:t>
            </a:r>
            <a:endParaRPr sz="1100" b="1">
              <a:latin typeface="Gadugi" panose="020B0502040204020203" pitchFamily="34" charset="0"/>
            </a:endParaRPr>
          </a:p>
          <a:p>
            <a:pPr marL="457200" lvl="0" indent="-298450" rtl="0">
              <a:spcBef>
                <a:spcPts val="1600"/>
              </a:spcBef>
              <a:spcAft>
                <a:spcPts val="0"/>
              </a:spcAft>
              <a:buSzPts val="1100"/>
            </a:pPr>
            <a:r>
              <a:rPr lang="en-AU" sz="1100">
                <a:latin typeface="Gadugi" panose="020B0502040204020203" pitchFamily="34" charset="0"/>
              </a:rPr>
              <a:t>Retained last years Maxon DCX19s but change the gearbox for more speed, less torque</a:t>
            </a:r>
            <a:endParaRPr sz="1100">
              <a:solidFill>
                <a:schemeClr val="lt1"/>
              </a:solidFill>
              <a:latin typeface="Gadugi" panose="020B0502040204020203" pitchFamily="34" charset="0"/>
            </a:endParaRPr>
          </a:p>
          <a:p>
            <a:pPr marL="0" lvl="0" indent="0" rtl="0">
              <a:spcBef>
                <a:spcPts val="1600"/>
              </a:spcBef>
              <a:spcAft>
                <a:spcPts val="1600"/>
              </a:spcAft>
              <a:buNone/>
            </a:pPr>
            <a:endParaRPr sz="1100">
              <a:latin typeface="Gadugi" panose="020B0502040204020203" pitchFamily="34" charset="0"/>
            </a:endParaRPr>
          </a:p>
        </p:txBody>
      </p:sp>
      <p:sp>
        <p:nvSpPr>
          <p:cNvPr id="353" name="Shape 353"/>
          <p:cNvSpPr txBox="1">
            <a:spLocks noGrp="1"/>
          </p:cNvSpPr>
          <p:nvPr>
            <p:ph type="title" idx="4294967295"/>
          </p:nvPr>
        </p:nvSpPr>
        <p:spPr>
          <a:xfrm>
            <a:off x="0" y="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750" i="1">
                <a:latin typeface="Century Schoolbook" panose="02040604050505020304" pitchFamily="18" charset="0"/>
              </a:rPr>
              <a:t>FEATURES RETAINED FROM 2017</a:t>
            </a:r>
            <a:endParaRPr sz="3750" i="1">
              <a:latin typeface="Century Schoolbook" panose="02040604050505020304" pitchFamily="18" charset="0"/>
            </a:endParaRPr>
          </a:p>
        </p:txBody>
      </p:sp>
      <p:sp>
        <p:nvSpPr>
          <p:cNvPr id="354" name="Shape 354"/>
          <p:cNvSpPr txBox="1"/>
          <p:nvPr/>
        </p:nvSpPr>
        <p:spPr>
          <a:xfrm>
            <a:off x="180109" y="4582146"/>
            <a:ext cx="3467118" cy="3624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tx1">
                    <a:lumMod val="85000"/>
                    <a:lumOff val="15000"/>
                  </a:schemeClr>
                </a:solidFill>
              </a:rPr>
              <a:t>FG&amp;B’s 2018, 2017, 2016 &amp; 2015 Robot Designs in Autodesk Inventor   (</a:t>
            </a:r>
            <a:r>
              <a:rPr lang="en-AU" sz="1200">
                <a:solidFill>
                  <a:schemeClr val="tx1">
                    <a:lumMod val="85000"/>
                    <a:lumOff val="15000"/>
                  </a:schemeClr>
                </a:solidFill>
              </a:rPr>
              <a:t>Above, Left to Right</a:t>
            </a:r>
            <a:r>
              <a:rPr lang="en" sz="1200">
                <a:solidFill>
                  <a:schemeClr val="tx1">
                    <a:lumMod val="85000"/>
                    <a:lumOff val="15000"/>
                  </a:schemeClr>
                </a:solidFill>
              </a:rPr>
              <a:t>)</a:t>
            </a:r>
            <a:endParaRPr sz="1200">
              <a:solidFill>
                <a:schemeClr val="tx1">
                  <a:lumMod val="85000"/>
                  <a:lumOff val="15000"/>
                </a:schemeClr>
              </a:solidFill>
            </a:endParaRPr>
          </a:p>
          <a:p>
            <a:pPr marL="0" lvl="0" indent="0">
              <a:spcBef>
                <a:spcPts val="0"/>
              </a:spcBef>
              <a:spcAft>
                <a:spcPts val="0"/>
              </a:spcAft>
              <a:buNone/>
            </a:pPr>
            <a:endParaRPr>
              <a:solidFill>
                <a:schemeClr val="tx1">
                  <a:lumMod val="85000"/>
                  <a:lumOff val="15000"/>
                </a:schemeClr>
              </a:solidFill>
            </a:endParaRPr>
          </a:p>
        </p:txBody>
      </p:sp>
      <p:pic>
        <p:nvPicPr>
          <p:cNvPr id="9" name="Shape 94">
            <a:extLst>
              <a:ext uri="{FF2B5EF4-FFF2-40B4-BE49-F238E27FC236}">
                <a16:creationId xmlns:a16="http://schemas.microsoft.com/office/drawing/2014/main" id="{BD2818DB-CCBE-4A98-8A87-DD0703DEEEBC}"/>
              </a:ext>
            </a:extLst>
          </p:cNvPr>
          <p:cNvPicPr preferRelativeResize="0"/>
          <p:nvPr/>
        </p:nvPicPr>
        <p:blipFill rotWithShape="1">
          <a:blip r:embed="rId3">
            <a:alphaModFix/>
          </a:blip>
          <a:srcRect l="23206" t="6323" r="22347" b="14222"/>
          <a:stretch/>
        </p:blipFill>
        <p:spPr>
          <a:xfrm>
            <a:off x="6736065" y="202898"/>
            <a:ext cx="2131855" cy="2074061"/>
          </a:xfrm>
          <a:prstGeom prst="rect">
            <a:avLst/>
          </a:prstGeom>
          <a:noFill/>
          <a:ln>
            <a:noFill/>
          </a:ln>
        </p:spPr>
      </p:pic>
      <p:pic>
        <p:nvPicPr>
          <p:cNvPr id="3" name="Picture 2">
            <a:extLst>
              <a:ext uri="{FF2B5EF4-FFF2-40B4-BE49-F238E27FC236}">
                <a16:creationId xmlns:a16="http://schemas.microsoft.com/office/drawing/2014/main" id="{B8A3D481-8335-4C65-8D25-F72E1A960EF5}"/>
              </a:ext>
            </a:extLst>
          </p:cNvPr>
          <p:cNvPicPr>
            <a:picLocks noChangeAspect="1"/>
          </p:cNvPicPr>
          <p:nvPr/>
        </p:nvPicPr>
        <p:blipFill rotWithShape="1">
          <a:blip r:embed="rId4"/>
          <a:srcRect l="17618" t="17324" r="6325" b="11519"/>
          <a:stretch/>
        </p:blipFill>
        <p:spPr>
          <a:xfrm>
            <a:off x="180109" y="2525487"/>
            <a:ext cx="3366655" cy="2068329"/>
          </a:xfrm>
          <a:prstGeom prst="rect">
            <a:avLst/>
          </a:prstGeom>
        </p:spPr>
      </p:pic>
      <p:sp>
        <p:nvSpPr>
          <p:cNvPr id="10" name="Shape 350">
            <a:extLst>
              <a:ext uri="{FF2B5EF4-FFF2-40B4-BE49-F238E27FC236}">
                <a16:creationId xmlns:a16="http://schemas.microsoft.com/office/drawing/2014/main" id="{FD1CCAEF-4069-4AFE-A736-5CAE6C37A5EA}"/>
              </a:ext>
            </a:extLst>
          </p:cNvPr>
          <p:cNvSpPr txBox="1">
            <a:spLocks/>
          </p:cNvSpPr>
          <p:nvPr/>
        </p:nvSpPr>
        <p:spPr>
          <a:xfrm>
            <a:off x="6365651" y="2995017"/>
            <a:ext cx="2677886" cy="1558363"/>
          </a:xfrm>
          <a:prstGeom prst="rect">
            <a:avLst/>
          </a:prstGeom>
        </p:spPr>
        <p:txBody>
          <a:bodyPr spcFirstLastPara="1" vert="horz" wrap="square" lIns="91425" tIns="91425" rIns="91425" bIns="91425" rtlCol="0" anchor="t" anchorCtr="0">
            <a:noAutofit/>
          </a:bodyPr>
          <a:lst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a:lstStyle>
          <a:p>
            <a:pPr marL="0" indent="0">
              <a:spcBef>
                <a:spcPts val="0"/>
              </a:spcBef>
              <a:buFont typeface="Arial" panose="020B0604020202020204" pitchFamily="34" charset="0"/>
              <a:buNone/>
            </a:pPr>
            <a:r>
              <a:rPr lang="en-AU" sz="1100" b="1">
                <a:latin typeface="Gadugi" panose="020B0502040204020203" pitchFamily="34" charset="0"/>
              </a:rPr>
              <a:t>Motor Angles</a:t>
            </a:r>
          </a:p>
          <a:p>
            <a:pPr marL="457200" indent="-298450">
              <a:spcBef>
                <a:spcPts val="1600"/>
              </a:spcBef>
              <a:buSzPts val="1100"/>
            </a:pPr>
            <a:r>
              <a:rPr lang="en-AU" sz="1100">
                <a:latin typeface="Gadugi" panose="020B0502040204020203" pitchFamily="34" charset="0"/>
              </a:rPr>
              <a:t>Same angles as last year were used as it provides a good balance of ball capture zone, forward and sideways movement speed</a:t>
            </a:r>
          </a:p>
          <a:p>
            <a:pPr marL="0" indent="0">
              <a:spcBef>
                <a:spcPts val="1600"/>
              </a:spcBef>
              <a:spcAft>
                <a:spcPts val="1600"/>
              </a:spcAft>
              <a:buFont typeface="Arial" panose="020B0604020202020204" pitchFamily="34" charset="0"/>
              <a:buNone/>
            </a:pPr>
            <a:endParaRPr lang="en-AU" sz="1100">
              <a:latin typeface="Gadugi" panose="020B0502040204020203" pitchFamily="34" charset="0"/>
            </a:endParaRPr>
          </a:p>
        </p:txBody>
      </p:sp>
      <p:sp>
        <p:nvSpPr>
          <p:cNvPr id="11" name="Shape 354">
            <a:extLst>
              <a:ext uri="{FF2B5EF4-FFF2-40B4-BE49-F238E27FC236}">
                <a16:creationId xmlns:a16="http://schemas.microsoft.com/office/drawing/2014/main" id="{0EB567D6-EB47-4853-8FB6-999E4556C19C}"/>
              </a:ext>
            </a:extLst>
          </p:cNvPr>
          <p:cNvSpPr txBox="1"/>
          <p:nvPr/>
        </p:nvSpPr>
        <p:spPr>
          <a:xfrm>
            <a:off x="6072174" y="2390514"/>
            <a:ext cx="3459638" cy="36247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tx1">
                    <a:lumMod val="85000"/>
                    <a:lumOff val="15000"/>
                  </a:schemeClr>
                </a:solidFill>
              </a:rPr>
              <a:t>FG&amp;B’s </a:t>
            </a:r>
            <a:r>
              <a:rPr lang="en-AU" sz="1200">
                <a:solidFill>
                  <a:schemeClr val="tx1">
                    <a:lumMod val="85000"/>
                    <a:lumOff val="15000"/>
                  </a:schemeClr>
                </a:solidFill>
              </a:rPr>
              <a:t>2017 Robot design (Above)</a:t>
            </a:r>
            <a:endParaRPr sz="1200">
              <a:solidFill>
                <a:schemeClr val="tx1">
                  <a:lumMod val="85000"/>
                  <a:lumOff val="15000"/>
                </a:schemeClr>
              </a:solidFill>
            </a:endParaRPr>
          </a:p>
          <a:p>
            <a:pPr marL="0" lvl="0" indent="0">
              <a:spcBef>
                <a:spcPts val="0"/>
              </a:spcBef>
              <a:spcAft>
                <a:spcPts val="0"/>
              </a:spcAft>
              <a:buNone/>
            </a:pPr>
            <a:endParaRPr>
              <a:solidFill>
                <a:schemeClr val="tx1">
                  <a:lumMod val="85000"/>
                  <a:lumOff val="15000"/>
                </a:schemeClr>
              </a:solidFill>
            </a:endParaRPr>
          </a:p>
        </p:txBody>
      </p:sp>
      <p:sp>
        <p:nvSpPr>
          <p:cNvPr id="12" name="Shape 352">
            <a:extLst>
              <a:ext uri="{FF2B5EF4-FFF2-40B4-BE49-F238E27FC236}">
                <a16:creationId xmlns:a16="http://schemas.microsoft.com/office/drawing/2014/main" id="{E22E2B5E-A6F0-412F-A05C-91B0B1404CB0}"/>
              </a:ext>
            </a:extLst>
          </p:cNvPr>
          <p:cNvSpPr txBox="1">
            <a:spLocks/>
          </p:cNvSpPr>
          <p:nvPr/>
        </p:nvSpPr>
        <p:spPr>
          <a:xfrm>
            <a:off x="3955826" y="3590074"/>
            <a:ext cx="2507223" cy="1174750"/>
          </a:xfrm>
          <a:prstGeom prst="rect">
            <a:avLst/>
          </a:prstGeom>
        </p:spPr>
        <p:txBody>
          <a:bodyPr spcFirstLastPara="1" vert="horz" wrap="square" lIns="91425" tIns="91425" rIns="91425" bIns="91425" rtlCol="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AU" sz="1100" b="1">
                <a:latin typeface="Gadugi" panose="020B0502040204020203" pitchFamily="34" charset="0"/>
              </a:rPr>
              <a:t>Wheels</a:t>
            </a:r>
          </a:p>
          <a:p>
            <a:pPr marL="457200" indent="-298450">
              <a:spcBef>
                <a:spcPts val="1600"/>
              </a:spcBef>
              <a:buSzPts val="1100"/>
            </a:pPr>
            <a:r>
              <a:rPr lang="en-AU" sz="1100">
                <a:latin typeface="Gadugi" panose="020B0502040204020203" pitchFamily="34" charset="0"/>
              </a:rPr>
              <a:t>We continued to use GTF Robots’ wheels as they were very durable and provide ample grip</a:t>
            </a:r>
            <a:endParaRPr lang="en-AU" sz="1100">
              <a:solidFill>
                <a:schemeClr val="lt1"/>
              </a:solidFill>
              <a:latin typeface="Gadugi" panose="020B0502040204020203" pitchFamily="34" charset="0"/>
            </a:endParaRPr>
          </a:p>
          <a:p>
            <a:pPr marL="0" indent="0">
              <a:spcBef>
                <a:spcPts val="1600"/>
              </a:spcBef>
              <a:spcAft>
                <a:spcPts val="1600"/>
              </a:spcAft>
              <a:buFont typeface="Arial" panose="020B0604020202020204" pitchFamily="34" charset="0"/>
              <a:buNone/>
            </a:pPr>
            <a:endParaRPr lang="en-AU" sz="1100">
              <a:latin typeface="Gadugi" panose="020B0502040204020203"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60"/>
        <p:cNvGrpSpPr/>
        <p:nvPr/>
      </p:nvGrpSpPr>
      <p:grpSpPr>
        <a:xfrm>
          <a:off x="0" y="0"/>
          <a:ext cx="0" cy="0"/>
          <a:chOff x="0" y="0"/>
          <a:chExt cx="0" cy="0"/>
        </a:xfrm>
      </p:grpSpPr>
      <p:sp>
        <p:nvSpPr>
          <p:cNvPr id="361" name="Shape 361"/>
          <p:cNvSpPr txBox="1">
            <a:spLocks noGrp="1"/>
          </p:cNvSpPr>
          <p:nvPr>
            <p:ph type="body" idx="4294967295"/>
          </p:nvPr>
        </p:nvSpPr>
        <p:spPr>
          <a:xfrm>
            <a:off x="90055" y="674337"/>
            <a:ext cx="2598738" cy="362108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100" b="1">
                <a:latin typeface="Gadugi" panose="020B0502040204020203" pitchFamily="34" charset="0"/>
              </a:rPr>
              <a:t>Motors</a:t>
            </a:r>
            <a:endParaRPr sz="1100" b="1">
              <a:latin typeface="Gadugi" panose="020B0502040204020203" pitchFamily="34" charset="0"/>
            </a:endParaRPr>
          </a:p>
          <a:p>
            <a:pPr marL="457200" lvl="0" indent="-298450" rtl="0">
              <a:spcBef>
                <a:spcPts val="1600"/>
              </a:spcBef>
              <a:spcAft>
                <a:spcPts val="0"/>
              </a:spcAft>
              <a:buSzPts val="1100"/>
            </a:pPr>
            <a:r>
              <a:rPr lang="en" sz="1100">
                <a:latin typeface="Gadugi" panose="020B0502040204020203" pitchFamily="34" charset="0"/>
              </a:rPr>
              <a:t>Four Maxon DCX 19 motors </a:t>
            </a:r>
            <a:endParaRPr sz="1100">
              <a:latin typeface="Gadugi" panose="020B0502040204020203" pitchFamily="34" charset="0"/>
            </a:endParaRPr>
          </a:p>
          <a:p>
            <a:pPr marL="457200" lvl="0" indent="-298450" rtl="0">
              <a:spcBef>
                <a:spcPts val="0"/>
              </a:spcBef>
              <a:spcAft>
                <a:spcPts val="0"/>
              </a:spcAft>
              <a:buSzPts val="1100"/>
            </a:pPr>
            <a:r>
              <a:rPr lang="en" sz="1100">
                <a:latin typeface="Gadugi" panose="020B0502040204020203" pitchFamily="34" charset="0"/>
              </a:rPr>
              <a:t>New 16:1 gear ratio </a:t>
            </a:r>
            <a:endParaRPr sz="1100">
              <a:latin typeface="Gadugi" panose="020B0502040204020203" pitchFamily="34" charset="0"/>
            </a:endParaRPr>
          </a:p>
          <a:p>
            <a:pPr marL="457200" lvl="0" indent="-298450" rtl="0">
              <a:spcBef>
                <a:spcPts val="0"/>
              </a:spcBef>
              <a:spcAft>
                <a:spcPts val="0"/>
              </a:spcAft>
              <a:buSzPts val="1100"/>
            </a:pPr>
            <a:r>
              <a:rPr lang="en" sz="1100">
                <a:latin typeface="Gadugi" panose="020B0502040204020203" pitchFamily="34" charset="0"/>
              </a:rPr>
              <a:t>S</a:t>
            </a:r>
            <a:r>
              <a:rPr lang="en-AU" sz="1100">
                <a:latin typeface="Gadugi" panose="020B0502040204020203" pitchFamily="34" charset="0"/>
              </a:rPr>
              <a:t>lightly</a:t>
            </a:r>
            <a:r>
              <a:rPr lang="en" sz="1100">
                <a:latin typeface="Gadugi" panose="020B0502040204020203" pitchFamily="34" charset="0"/>
              </a:rPr>
              <a:t> faster rpm f</a:t>
            </a:r>
            <a:r>
              <a:rPr lang="en-AU" sz="1100">
                <a:latin typeface="Gadugi" panose="020B0502040204020203" pitchFamily="34" charset="0"/>
              </a:rPr>
              <a:t>or</a:t>
            </a:r>
            <a:r>
              <a:rPr lang="en" sz="1100">
                <a:latin typeface="Gadugi" panose="020B0502040204020203" pitchFamily="34" charset="0"/>
              </a:rPr>
              <a:t> </a:t>
            </a:r>
            <a:r>
              <a:rPr lang="en-AU" sz="1100">
                <a:latin typeface="Gadugi" panose="020B0502040204020203" pitchFamily="34" charset="0"/>
              </a:rPr>
              <a:t>slightly less torque than last year’s motors</a:t>
            </a:r>
            <a:endParaRPr sz="1100">
              <a:latin typeface="Gadugi" panose="020B0502040204020203" pitchFamily="34" charset="0"/>
            </a:endParaRPr>
          </a:p>
          <a:p>
            <a:pPr marL="0" lvl="0" indent="0" rtl="0">
              <a:spcBef>
                <a:spcPts val="1600"/>
              </a:spcBef>
              <a:spcAft>
                <a:spcPts val="0"/>
              </a:spcAft>
              <a:buClr>
                <a:schemeClr val="dk1"/>
              </a:buClr>
              <a:buSzPts val="1100"/>
              <a:buFont typeface="Arial"/>
              <a:buNone/>
            </a:pPr>
            <a:r>
              <a:rPr lang="en-AU" sz="1100" b="1">
                <a:latin typeface="Gadugi" panose="020B0502040204020203" pitchFamily="34" charset="0"/>
              </a:rPr>
              <a:t>Mirror</a:t>
            </a:r>
            <a:endParaRPr sz="1100" b="1">
              <a:latin typeface="Gadugi" panose="020B0502040204020203" pitchFamily="34" charset="0"/>
            </a:endParaRPr>
          </a:p>
          <a:p>
            <a:pPr marL="457200" lvl="0" indent="-298450" rtl="0">
              <a:spcBef>
                <a:spcPts val="1600"/>
              </a:spcBef>
              <a:spcAft>
                <a:spcPts val="0"/>
              </a:spcAft>
              <a:buSzPts val="1100"/>
            </a:pPr>
            <a:r>
              <a:rPr lang="en-AU" sz="1100">
                <a:latin typeface="Gadugi" panose="020B0502040204020203" pitchFamily="34" charset="0"/>
              </a:rPr>
              <a:t>New custom made Parabola mirror instead of old hemisphere</a:t>
            </a:r>
          </a:p>
          <a:p>
            <a:pPr marL="457200" lvl="0" indent="-298450" rtl="0">
              <a:spcBef>
                <a:spcPts val="1600"/>
              </a:spcBef>
              <a:spcAft>
                <a:spcPts val="0"/>
              </a:spcAft>
              <a:buSzPts val="1100"/>
            </a:pPr>
            <a:r>
              <a:rPr lang="en-AU" sz="1100">
                <a:latin typeface="Gadugi" panose="020B0502040204020203" pitchFamily="34" charset="0"/>
              </a:rPr>
              <a:t>To maximise the range and accuracy of the camera feed</a:t>
            </a:r>
            <a:endParaRPr sz="1100">
              <a:latin typeface="Gadugi" panose="020B0502040204020203" pitchFamily="34" charset="0"/>
            </a:endParaRPr>
          </a:p>
          <a:p>
            <a:pPr marL="0" lvl="0" indent="0" rtl="0">
              <a:spcBef>
                <a:spcPts val="1600"/>
              </a:spcBef>
              <a:spcAft>
                <a:spcPts val="1600"/>
              </a:spcAft>
              <a:buNone/>
            </a:pPr>
            <a:endParaRPr sz="1100">
              <a:latin typeface="Gadugi" panose="020B0502040204020203" pitchFamily="34" charset="0"/>
            </a:endParaRPr>
          </a:p>
        </p:txBody>
      </p:sp>
      <p:sp>
        <p:nvSpPr>
          <p:cNvPr id="362" name="Shape 362"/>
          <p:cNvSpPr txBox="1">
            <a:spLocks noGrp="1"/>
          </p:cNvSpPr>
          <p:nvPr>
            <p:ph type="body" idx="4294967295"/>
          </p:nvPr>
        </p:nvSpPr>
        <p:spPr>
          <a:xfrm>
            <a:off x="5673436" y="662874"/>
            <a:ext cx="3165765" cy="1373538"/>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100" b="1">
                <a:latin typeface="Gadugi" panose="020B0502040204020203" pitchFamily="34" charset="0"/>
              </a:rPr>
              <a:t>Custom Backspin &amp; Solenoid</a:t>
            </a:r>
          </a:p>
          <a:p>
            <a:pPr>
              <a:spcBef>
                <a:spcPts val="0"/>
              </a:spcBef>
              <a:buClr>
                <a:schemeClr val="dk1"/>
              </a:buClr>
              <a:buSzPts val="1100"/>
            </a:pPr>
            <a:r>
              <a:rPr lang="en-AU" sz="1100">
                <a:latin typeface="Gadugi" panose="020B0502040204020203" pitchFamily="34" charset="0"/>
              </a:rPr>
              <a:t>Use of dribbler allows for advanced tactics</a:t>
            </a:r>
          </a:p>
          <a:p>
            <a:pPr>
              <a:spcBef>
                <a:spcPts val="0"/>
              </a:spcBef>
              <a:buClr>
                <a:schemeClr val="dk1"/>
              </a:buClr>
              <a:buSzPts val="1100"/>
            </a:pPr>
            <a:r>
              <a:rPr lang="en-AU" sz="1100">
                <a:latin typeface="Gadugi" panose="020B0502040204020203" pitchFamily="34" charset="0"/>
              </a:rPr>
              <a:t>Able to hold &amp; hide the ball from opponents’ robots</a:t>
            </a:r>
          </a:p>
          <a:p>
            <a:pPr>
              <a:spcBef>
                <a:spcPts val="0"/>
              </a:spcBef>
              <a:buClr>
                <a:schemeClr val="dk1"/>
              </a:buClr>
              <a:buSzPts val="1100"/>
            </a:pPr>
            <a:r>
              <a:rPr lang="en-AU" sz="1100">
                <a:latin typeface="Gadugi" panose="020B0502040204020203" pitchFamily="34" charset="0"/>
              </a:rPr>
              <a:t>The dribbler bar even when off still drastically improves ball retention in the capture zone</a:t>
            </a:r>
          </a:p>
          <a:p>
            <a:pPr marL="0" indent="0">
              <a:spcBef>
                <a:spcPts val="0"/>
              </a:spcBef>
              <a:buClr>
                <a:schemeClr val="dk1"/>
              </a:buClr>
              <a:buSzPts val="1100"/>
              <a:buNone/>
            </a:pPr>
            <a:endParaRPr lang="en-AU" sz="1100">
              <a:latin typeface="Gadugi" panose="020B0502040204020203" pitchFamily="34" charset="0"/>
            </a:endParaRPr>
          </a:p>
          <a:p>
            <a:pPr>
              <a:spcBef>
                <a:spcPts val="0"/>
              </a:spcBef>
              <a:buClr>
                <a:schemeClr val="dk1"/>
              </a:buClr>
              <a:buSzPts val="1100"/>
            </a:pPr>
            <a:endParaRPr sz="1100">
              <a:latin typeface="Gadugi" panose="020B0502040204020203" pitchFamily="34" charset="0"/>
            </a:endParaRPr>
          </a:p>
          <a:p>
            <a:pPr marL="0" lvl="0" indent="0" rtl="0">
              <a:spcBef>
                <a:spcPts val="1600"/>
              </a:spcBef>
              <a:spcAft>
                <a:spcPts val="1600"/>
              </a:spcAft>
              <a:buNone/>
            </a:pPr>
            <a:endParaRPr sz="1100">
              <a:latin typeface="Gadugi" panose="020B0502040204020203" pitchFamily="34" charset="0"/>
            </a:endParaRPr>
          </a:p>
        </p:txBody>
      </p:sp>
      <p:sp>
        <p:nvSpPr>
          <p:cNvPr id="363" name="Shape 363"/>
          <p:cNvSpPr txBox="1">
            <a:spLocks noGrp="1"/>
          </p:cNvSpPr>
          <p:nvPr>
            <p:ph type="body" idx="4294967295"/>
          </p:nvPr>
        </p:nvSpPr>
        <p:spPr>
          <a:xfrm>
            <a:off x="2964755" y="448468"/>
            <a:ext cx="2598738" cy="3433536"/>
          </a:xfrm>
          <a:prstGeom prst="rect">
            <a:avLst/>
          </a:prstGeom>
        </p:spPr>
        <p:txBody>
          <a:bodyPr spcFirstLastPara="1" wrap="square" lIns="91425" tIns="91425" rIns="91425" bIns="91425" anchor="t" anchorCtr="0">
            <a:noAutofit/>
          </a:bodyPr>
          <a:lstStyle/>
          <a:p>
            <a:pPr marL="0" lvl="0" indent="0" rtl="0">
              <a:spcBef>
                <a:spcPts val="1600"/>
              </a:spcBef>
              <a:spcAft>
                <a:spcPts val="0"/>
              </a:spcAft>
              <a:buNone/>
            </a:pPr>
            <a:r>
              <a:rPr lang="en" sz="1100" b="1">
                <a:latin typeface="Gadugi" panose="020B0502040204020203" pitchFamily="34" charset="0"/>
              </a:rPr>
              <a:t>Printed Circuit Boards (PCBs)</a:t>
            </a:r>
            <a:endParaRPr sz="1100" b="1">
              <a:latin typeface="Gadugi" panose="020B0502040204020203" pitchFamily="34" charset="0"/>
            </a:endParaRPr>
          </a:p>
          <a:p>
            <a:pPr marL="457200" lvl="0" indent="-298450" rtl="0">
              <a:spcBef>
                <a:spcPts val="1600"/>
              </a:spcBef>
              <a:spcAft>
                <a:spcPts val="0"/>
              </a:spcAft>
              <a:buSzPts val="1100"/>
            </a:pPr>
            <a:r>
              <a:rPr lang="en" sz="1100">
                <a:latin typeface="Gadugi" panose="020B0502040204020203" pitchFamily="34" charset="0"/>
              </a:rPr>
              <a:t>Fourth iteration of master and light boards</a:t>
            </a:r>
            <a:endParaRPr sz="1100">
              <a:latin typeface="Gadugi" panose="020B0502040204020203" pitchFamily="34" charset="0"/>
            </a:endParaRPr>
          </a:p>
          <a:p>
            <a:pPr marL="457200" lvl="0" indent="-298450" rtl="0">
              <a:spcBef>
                <a:spcPts val="0"/>
              </a:spcBef>
              <a:spcAft>
                <a:spcPts val="0"/>
              </a:spcAft>
              <a:buSzPts val="1100"/>
            </a:pPr>
            <a:r>
              <a:rPr lang="en" sz="1100">
                <a:latin typeface="Gadugi" panose="020B0502040204020203" pitchFamily="34" charset="0"/>
              </a:rPr>
              <a:t>Cost-effective and neat solution for very stable and reliable power</a:t>
            </a:r>
          </a:p>
          <a:p>
            <a:pPr marL="457200" lvl="0" indent="-298450" rtl="0">
              <a:spcBef>
                <a:spcPts val="0"/>
              </a:spcBef>
              <a:spcAft>
                <a:spcPts val="0"/>
              </a:spcAft>
              <a:buSzPts val="1100"/>
            </a:pPr>
            <a:r>
              <a:rPr lang="en" sz="1100">
                <a:latin typeface="Gadugi" panose="020B0502040204020203" pitchFamily="34" charset="0"/>
              </a:rPr>
              <a:t>Main PCB no longer </a:t>
            </a:r>
            <a:r>
              <a:rPr lang="en-AU" sz="1100">
                <a:latin typeface="Gadugi" panose="020B0502040204020203" pitchFamily="34" charset="0"/>
              </a:rPr>
              <a:t>absorbing impact forces, has dedicated stand-offs</a:t>
            </a:r>
          </a:p>
          <a:p>
            <a:pPr marL="158750" lvl="0" indent="0" rtl="0">
              <a:spcBef>
                <a:spcPts val="0"/>
              </a:spcBef>
              <a:spcAft>
                <a:spcPts val="0"/>
              </a:spcAft>
              <a:buSzPts val="1100"/>
              <a:buNone/>
            </a:pPr>
            <a:endParaRPr lang="en-AU" sz="1100">
              <a:latin typeface="Gadugi" panose="020B0502040204020203" pitchFamily="34" charset="0"/>
            </a:endParaRPr>
          </a:p>
          <a:p>
            <a:pPr marL="0" lvl="0" indent="0">
              <a:spcBef>
                <a:spcPts val="0"/>
              </a:spcBef>
              <a:spcAft>
                <a:spcPts val="0"/>
              </a:spcAft>
              <a:buClr>
                <a:schemeClr val="dk1"/>
              </a:buClr>
              <a:buSzPts val="1100"/>
              <a:buFont typeface="Arial"/>
              <a:buNone/>
            </a:pPr>
            <a:r>
              <a:rPr lang="en-AU" sz="1100" b="1" err="1">
                <a:latin typeface="Gadugi" panose="020B0502040204020203" pitchFamily="34" charset="0"/>
              </a:rPr>
              <a:t>LiDARs</a:t>
            </a:r>
            <a:endParaRPr lang="en-AU" sz="1100" b="1">
              <a:latin typeface="Gadugi" panose="020B0502040204020203" pitchFamily="34" charset="0"/>
            </a:endParaRPr>
          </a:p>
          <a:p>
            <a:pPr>
              <a:spcBef>
                <a:spcPts val="0"/>
              </a:spcBef>
              <a:buClr>
                <a:schemeClr val="dk1"/>
              </a:buClr>
              <a:buSzPts val="1100"/>
            </a:pPr>
            <a:r>
              <a:rPr lang="en-AU" sz="1100">
                <a:latin typeface="Gadugi" panose="020B0502040204020203" pitchFamily="34" charset="0"/>
              </a:rPr>
              <a:t>Four </a:t>
            </a:r>
            <a:r>
              <a:rPr lang="en-AU" sz="1100" err="1">
                <a:latin typeface="Gadugi" panose="020B0502040204020203" pitchFamily="34" charset="0"/>
              </a:rPr>
              <a:t>LiDARs</a:t>
            </a:r>
            <a:r>
              <a:rPr lang="en-AU" sz="1100">
                <a:latin typeface="Gadugi" panose="020B0502040204020203" pitchFamily="34" charset="0"/>
              </a:rPr>
              <a:t> were added to the robot this year</a:t>
            </a:r>
          </a:p>
          <a:p>
            <a:pPr>
              <a:spcBef>
                <a:spcPts val="0"/>
              </a:spcBef>
              <a:buClr>
                <a:schemeClr val="dk1"/>
              </a:buClr>
              <a:buSzPts val="1100"/>
            </a:pPr>
            <a:r>
              <a:rPr lang="en-AU" sz="1100" err="1">
                <a:latin typeface="Gadugi" panose="020B0502040204020203" pitchFamily="34" charset="0"/>
              </a:rPr>
              <a:t>LiDARs</a:t>
            </a:r>
            <a:r>
              <a:rPr lang="en-AU" sz="1100">
                <a:latin typeface="Gadugi" panose="020B0502040204020203" pitchFamily="34" charset="0"/>
              </a:rPr>
              <a:t> were positioned to face forward, backward, left &amp; right of the robot</a:t>
            </a:r>
          </a:p>
          <a:p>
            <a:pPr>
              <a:spcBef>
                <a:spcPts val="0"/>
              </a:spcBef>
              <a:buClr>
                <a:schemeClr val="dk1"/>
              </a:buClr>
              <a:buSzPts val="1100"/>
            </a:pPr>
            <a:r>
              <a:rPr lang="en-AU" sz="1100">
                <a:latin typeface="Gadugi" panose="020B0502040204020203" pitchFamily="34" charset="0"/>
              </a:rPr>
              <a:t>The LiDAR values are used to calculate the field position </a:t>
            </a:r>
          </a:p>
          <a:p>
            <a:pPr marL="457200" lvl="0" indent="-298450" rtl="0">
              <a:spcBef>
                <a:spcPts val="0"/>
              </a:spcBef>
              <a:spcAft>
                <a:spcPts val="0"/>
              </a:spcAft>
              <a:buSzPts val="1100"/>
            </a:pPr>
            <a:endParaRPr lang="en-AU" sz="1100">
              <a:latin typeface="Gadugi" panose="020B0502040204020203" pitchFamily="34" charset="0"/>
            </a:endParaRPr>
          </a:p>
          <a:p>
            <a:pPr marL="457200" lvl="0" indent="-298450" rtl="0">
              <a:spcBef>
                <a:spcPts val="0"/>
              </a:spcBef>
              <a:spcAft>
                <a:spcPts val="0"/>
              </a:spcAft>
              <a:buSzPts val="1100"/>
            </a:pPr>
            <a:endParaRPr lang="en-AU" sz="1100">
              <a:latin typeface="Gadugi" panose="020B0502040204020203" pitchFamily="34" charset="0"/>
            </a:endParaRPr>
          </a:p>
          <a:p>
            <a:pPr marL="158750" lvl="0" indent="0" rtl="0">
              <a:spcBef>
                <a:spcPts val="0"/>
              </a:spcBef>
              <a:spcAft>
                <a:spcPts val="0"/>
              </a:spcAft>
              <a:buSzPts val="1100"/>
              <a:buNone/>
            </a:pPr>
            <a:endParaRPr sz="1100">
              <a:latin typeface="Gadugi" panose="020B0502040204020203" pitchFamily="34" charset="0"/>
            </a:endParaRPr>
          </a:p>
        </p:txBody>
      </p:sp>
      <p:sp>
        <p:nvSpPr>
          <p:cNvPr id="364" name="Shape 364"/>
          <p:cNvSpPr txBox="1">
            <a:spLocks noGrp="1"/>
          </p:cNvSpPr>
          <p:nvPr>
            <p:ph type="title" idx="4294967295"/>
          </p:nvPr>
        </p:nvSpPr>
        <p:spPr>
          <a:xfrm>
            <a:off x="0" y="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a:t>
            </a:r>
            <a:endParaRPr/>
          </a:p>
        </p:txBody>
      </p:sp>
      <p:pic>
        <p:nvPicPr>
          <p:cNvPr id="3" name="Picture 2">
            <a:extLst>
              <a:ext uri="{FF2B5EF4-FFF2-40B4-BE49-F238E27FC236}">
                <a16:creationId xmlns:a16="http://schemas.microsoft.com/office/drawing/2014/main" id="{592DE42B-0274-46CE-92D9-6585CB55D56C}"/>
              </a:ext>
            </a:extLst>
          </p:cNvPr>
          <p:cNvPicPr>
            <a:picLocks noChangeAspect="1"/>
          </p:cNvPicPr>
          <p:nvPr/>
        </p:nvPicPr>
        <p:blipFill rotWithShape="1">
          <a:blip r:embed="rId3"/>
          <a:srcRect l="8543" t="10047" r="9991" b="5499"/>
          <a:stretch/>
        </p:blipFill>
        <p:spPr>
          <a:xfrm>
            <a:off x="5653548" y="2405778"/>
            <a:ext cx="2981740" cy="2060713"/>
          </a:xfrm>
          <a:prstGeom prst="rect">
            <a:avLst/>
          </a:prstGeom>
        </p:spPr>
      </p:pic>
      <p:sp>
        <p:nvSpPr>
          <p:cNvPr id="8" name="Shape 354">
            <a:extLst>
              <a:ext uri="{FF2B5EF4-FFF2-40B4-BE49-F238E27FC236}">
                <a16:creationId xmlns:a16="http://schemas.microsoft.com/office/drawing/2014/main" id="{C317B624-9C86-45BD-86AA-30F944BB65F4}"/>
              </a:ext>
            </a:extLst>
          </p:cNvPr>
          <p:cNvSpPr txBox="1"/>
          <p:nvPr/>
        </p:nvSpPr>
        <p:spPr>
          <a:xfrm>
            <a:off x="5414599" y="4411471"/>
            <a:ext cx="3459638" cy="36247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tx1">
                    <a:lumMod val="85000"/>
                    <a:lumOff val="15000"/>
                  </a:schemeClr>
                </a:solidFill>
                <a:latin typeface="Calibri" panose="020F0502020204030204" pitchFamily="34" charset="0"/>
                <a:cs typeface="Calibri" panose="020F0502020204030204" pitchFamily="34" charset="0"/>
              </a:rPr>
              <a:t>FG&amp;B’s </a:t>
            </a:r>
            <a:r>
              <a:rPr lang="en-AU" sz="1200">
                <a:solidFill>
                  <a:schemeClr val="tx1">
                    <a:lumMod val="85000"/>
                    <a:lumOff val="15000"/>
                  </a:schemeClr>
                </a:solidFill>
                <a:latin typeface="Calibri" panose="020F0502020204030204" pitchFamily="34" charset="0"/>
                <a:cs typeface="Calibri" panose="020F0502020204030204" pitchFamily="34" charset="0"/>
              </a:rPr>
              <a:t>2018 Robot design (Above)</a:t>
            </a:r>
            <a:endParaRPr sz="1200">
              <a:solidFill>
                <a:schemeClr val="tx1">
                  <a:lumMod val="85000"/>
                  <a:lumOff val="15000"/>
                </a:schemeClr>
              </a:solidFill>
              <a:latin typeface="Calibri" panose="020F0502020204030204" pitchFamily="34" charset="0"/>
              <a:cs typeface="Calibri" panose="020F0502020204030204" pitchFamily="34" charset="0"/>
            </a:endParaRPr>
          </a:p>
          <a:p>
            <a:pPr marL="0" lvl="0" indent="0">
              <a:spcBef>
                <a:spcPts val="0"/>
              </a:spcBef>
              <a:spcAft>
                <a:spcPts val="0"/>
              </a:spcAft>
              <a:buNone/>
            </a:pPr>
            <a:endParaRPr>
              <a:solidFill>
                <a:schemeClr val="tx1">
                  <a:lumMod val="85000"/>
                  <a:lumOff val="15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78"/>
        <p:cNvGrpSpPr/>
        <p:nvPr/>
      </p:nvGrpSpPr>
      <p:grpSpPr>
        <a:xfrm>
          <a:off x="0" y="0"/>
          <a:ext cx="0" cy="0"/>
          <a:chOff x="0" y="0"/>
          <a:chExt cx="0" cy="0"/>
        </a:xfrm>
      </p:grpSpPr>
      <p:sp>
        <p:nvSpPr>
          <p:cNvPr id="379" name="Shape 379"/>
          <p:cNvSpPr txBox="1">
            <a:spLocks noGrp="1"/>
          </p:cNvSpPr>
          <p:nvPr>
            <p:ph type="body" idx="4294967295"/>
          </p:nvPr>
        </p:nvSpPr>
        <p:spPr>
          <a:xfrm>
            <a:off x="2599394" y="1144361"/>
            <a:ext cx="3200400" cy="1301401"/>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AU" sz="1100" b="1">
                <a:latin typeface="Gadugi" panose="020B0502040204020203" pitchFamily="34" charset="0"/>
              </a:rPr>
              <a:t>Better Dribbler</a:t>
            </a:r>
            <a:endParaRPr sz="1100">
              <a:latin typeface="Gadugi" panose="020B0502040204020203" pitchFamily="34" charset="0"/>
            </a:endParaRPr>
          </a:p>
          <a:p>
            <a:pPr>
              <a:spcBef>
                <a:spcPts val="1600"/>
              </a:spcBef>
            </a:pPr>
            <a:r>
              <a:rPr lang="en" sz="1100">
                <a:latin typeface="Gadugi" panose="020B0502040204020203" pitchFamily="34" charset="0"/>
              </a:rPr>
              <a:t>Alternate gearboxes should be used to trade some of the currently excess speed for more </a:t>
            </a:r>
            <a:r>
              <a:rPr lang="en-AU" sz="1100">
                <a:latin typeface="Gadugi" panose="020B0502040204020203" pitchFamily="34" charset="0"/>
              </a:rPr>
              <a:t>torque</a:t>
            </a:r>
          </a:p>
          <a:p>
            <a:pPr>
              <a:spcBef>
                <a:spcPts val="1600"/>
              </a:spcBef>
            </a:pPr>
            <a:r>
              <a:rPr lang="en-AU" sz="1100">
                <a:latin typeface="Gadugi" panose="020B0502040204020203" pitchFamily="34" charset="0"/>
              </a:rPr>
              <a:t>We found that the backspin could only run around 10% speed </a:t>
            </a:r>
          </a:p>
          <a:p>
            <a:pPr>
              <a:spcBef>
                <a:spcPts val="1600"/>
              </a:spcBef>
            </a:pPr>
            <a:r>
              <a:rPr lang="en-AU" sz="1100">
                <a:latin typeface="Gadugi" panose="020B0502040204020203" pitchFamily="34" charset="0"/>
              </a:rPr>
              <a:t>Also when the backspin comes into contact with the ball, it slows down significantly.</a:t>
            </a:r>
            <a:endParaRPr sz="1100">
              <a:latin typeface="Gadugi" panose="020B0502040204020203" pitchFamily="34" charset="0"/>
            </a:endParaRPr>
          </a:p>
          <a:p>
            <a:pPr marL="0" lvl="0" indent="0" rtl="0">
              <a:spcBef>
                <a:spcPts val="1600"/>
              </a:spcBef>
              <a:spcAft>
                <a:spcPts val="1600"/>
              </a:spcAft>
              <a:buClr>
                <a:schemeClr val="dk1"/>
              </a:buClr>
              <a:buSzPts val="1100"/>
              <a:buFont typeface="Arial"/>
              <a:buNone/>
            </a:pPr>
            <a:endParaRPr sz="1100" b="1">
              <a:latin typeface="Gadugi" panose="020B0502040204020203" pitchFamily="34" charset="0"/>
            </a:endParaRPr>
          </a:p>
        </p:txBody>
      </p:sp>
      <p:sp>
        <p:nvSpPr>
          <p:cNvPr id="380" name="Shape 380"/>
          <p:cNvSpPr txBox="1">
            <a:spLocks noGrp="1"/>
          </p:cNvSpPr>
          <p:nvPr>
            <p:ph type="body" idx="4294967295"/>
          </p:nvPr>
        </p:nvSpPr>
        <p:spPr>
          <a:xfrm>
            <a:off x="126319" y="1148940"/>
            <a:ext cx="2319338" cy="3542779"/>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AU" sz="1100" b="1">
                <a:latin typeface="Gadugi" panose="020B0502040204020203" pitchFamily="34" charset="0"/>
              </a:rPr>
              <a:t>Better Camera &amp; Lens</a:t>
            </a:r>
            <a:endParaRPr sz="1100" b="1">
              <a:latin typeface="Gadugi" panose="020B0502040204020203" pitchFamily="34" charset="0"/>
            </a:endParaRPr>
          </a:p>
          <a:p>
            <a:pPr>
              <a:spcBef>
                <a:spcPts val="1600"/>
              </a:spcBef>
            </a:pPr>
            <a:r>
              <a:rPr lang="en-AU" sz="1100">
                <a:latin typeface="Gadugi" panose="020B0502040204020203" pitchFamily="34" charset="0"/>
              </a:rPr>
              <a:t>Having a much more powerful camera and lens would be a major performance increase</a:t>
            </a:r>
          </a:p>
          <a:p>
            <a:pPr>
              <a:spcBef>
                <a:spcPts val="1600"/>
              </a:spcBef>
            </a:pPr>
            <a:r>
              <a:rPr lang="en-AU" sz="1100">
                <a:latin typeface="Gadugi" panose="020B0502040204020203" pitchFamily="34" charset="0"/>
              </a:rPr>
              <a:t>Since robots’ major weakness is the short range that it can see the ball at. </a:t>
            </a:r>
          </a:p>
          <a:p>
            <a:pPr>
              <a:spcBef>
                <a:spcPts val="1600"/>
              </a:spcBef>
            </a:pPr>
            <a:r>
              <a:rPr lang="en-AU" sz="1100">
                <a:solidFill>
                  <a:schemeClr val="tx1"/>
                </a:solidFill>
                <a:latin typeface="Gadugi" panose="020B0502040204020203" pitchFamily="34" charset="0"/>
              </a:rPr>
              <a:t>More camera resolution results in easier identification of the passive ball at longer ranges</a:t>
            </a:r>
          </a:p>
          <a:p>
            <a:pPr>
              <a:spcBef>
                <a:spcPts val="1600"/>
              </a:spcBef>
            </a:pPr>
            <a:r>
              <a:rPr lang="en-AU" sz="1100">
                <a:solidFill>
                  <a:schemeClr val="tx1"/>
                </a:solidFill>
                <a:latin typeface="Gadugi" panose="020B0502040204020203" pitchFamily="34" charset="0"/>
              </a:rPr>
              <a:t>However, more powerful processor will also be required to analyse the larger pixel count.</a:t>
            </a:r>
            <a:endParaRPr sz="1100">
              <a:solidFill>
                <a:schemeClr val="tx1"/>
              </a:solidFill>
              <a:latin typeface="Gadugi" panose="020B0502040204020203" pitchFamily="34" charset="0"/>
            </a:endParaRPr>
          </a:p>
          <a:p>
            <a:pPr marL="0" lvl="0" indent="0" rtl="0">
              <a:spcBef>
                <a:spcPts val="1600"/>
              </a:spcBef>
              <a:spcAft>
                <a:spcPts val="1600"/>
              </a:spcAft>
              <a:buNone/>
            </a:pPr>
            <a:endParaRPr sz="1100">
              <a:latin typeface="Gadugi" panose="020B0502040204020203" pitchFamily="34" charset="0"/>
            </a:endParaRPr>
          </a:p>
        </p:txBody>
      </p:sp>
      <p:sp>
        <p:nvSpPr>
          <p:cNvPr id="381" name="Shape 381"/>
          <p:cNvSpPr txBox="1">
            <a:spLocks noGrp="1"/>
          </p:cNvSpPr>
          <p:nvPr>
            <p:ph type="title" idx="4294967295"/>
          </p:nvPr>
        </p:nvSpPr>
        <p:spPr>
          <a:xfrm>
            <a:off x="0" y="0"/>
            <a:ext cx="6137275"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IMPROVEMENTS</a:t>
            </a:r>
            <a:endParaRPr/>
          </a:p>
        </p:txBody>
      </p:sp>
      <p:sp>
        <p:nvSpPr>
          <p:cNvPr id="382" name="Shape 382"/>
          <p:cNvSpPr txBox="1">
            <a:spLocks noGrp="1"/>
          </p:cNvSpPr>
          <p:nvPr>
            <p:ph type="body" idx="4294967295"/>
          </p:nvPr>
        </p:nvSpPr>
        <p:spPr>
          <a:xfrm>
            <a:off x="5953531" y="1144361"/>
            <a:ext cx="2606675" cy="1427389"/>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100" b="1">
                <a:latin typeface="Gadugi" panose="020B0502040204020203" pitchFamily="34" charset="0"/>
              </a:rPr>
              <a:t>Mirrors</a:t>
            </a:r>
            <a:endParaRPr sz="1100" b="1">
              <a:latin typeface="Gadugi" panose="020B0502040204020203" pitchFamily="34" charset="0"/>
            </a:endParaRPr>
          </a:p>
          <a:p>
            <a:pPr>
              <a:spcBef>
                <a:spcPts val="1600"/>
              </a:spcBef>
              <a:spcAft>
                <a:spcPts val="1600"/>
              </a:spcAft>
            </a:pPr>
            <a:r>
              <a:rPr lang="en-AU" sz="1100">
                <a:latin typeface="Gadugi" panose="020B0502040204020203" pitchFamily="34" charset="0"/>
              </a:rPr>
              <a:t>Further testing of mirror shapes and manufacturing techniques will be done so that a better image can be produced. </a:t>
            </a:r>
            <a:endParaRPr sz="1100">
              <a:latin typeface="Gadugi" panose="020B0502040204020203" pitchFamily="34" charset="0"/>
            </a:endParaRPr>
          </a:p>
        </p:txBody>
      </p:sp>
      <p:sp>
        <p:nvSpPr>
          <p:cNvPr id="383" name="Shape 383"/>
          <p:cNvSpPr txBox="1"/>
          <p:nvPr/>
        </p:nvSpPr>
        <p:spPr>
          <a:xfrm>
            <a:off x="3955774" y="3758686"/>
            <a:ext cx="1783826" cy="13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tx1">
                    <a:lumMod val="85000"/>
                    <a:lumOff val="15000"/>
                  </a:schemeClr>
                </a:solidFill>
                <a:latin typeface="Calibri" panose="020F0502020204030204" pitchFamily="34" charset="0"/>
                <a:cs typeface="Calibri" panose="020F0502020204030204" pitchFamily="34" charset="0"/>
              </a:rPr>
              <a:t>FG&amp;B’s 2018 Robot (</a:t>
            </a:r>
            <a:r>
              <a:rPr lang="en-AU" sz="1200">
                <a:solidFill>
                  <a:schemeClr val="tx1">
                    <a:lumMod val="85000"/>
                    <a:lumOff val="15000"/>
                  </a:schemeClr>
                </a:solidFill>
                <a:latin typeface="Calibri" panose="020F0502020204030204" pitchFamily="34" charset="0"/>
                <a:cs typeface="Calibri" panose="020F0502020204030204" pitchFamily="34" charset="0"/>
              </a:rPr>
              <a:t>Right</a:t>
            </a:r>
            <a:r>
              <a:rPr lang="en" sz="1200">
                <a:solidFill>
                  <a:schemeClr val="tx1">
                    <a:lumMod val="85000"/>
                    <a:lumOff val="15000"/>
                  </a:schemeClr>
                </a:solidFill>
                <a:latin typeface="Calibri" panose="020F0502020204030204" pitchFamily="34" charset="0"/>
                <a:cs typeface="Calibri" panose="020F0502020204030204" pitchFamily="34" charset="0"/>
              </a:rPr>
              <a:t>)</a:t>
            </a:r>
            <a:endParaRPr sz="1200">
              <a:solidFill>
                <a:schemeClr val="tx1">
                  <a:lumMod val="85000"/>
                  <a:lumOff val="15000"/>
                </a:schemeClr>
              </a:solidFill>
              <a:latin typeface="Calibri" panose="020F0502020204030204" pitchFamily="34" charset="0"/>
              <a:cs typeface="Calibri" panose="020F0502020204030204" pitchFamily="34" charset="0"/>
            </a:endParaRPr>
          </a:p>
        </p:txBody>
      </p:sp>
      <p:pic>
        <p:nvPicPr>
          <p:cNvPr id="385" name="Shape 385"/>
          <p:cNvPicPr preferRelativeResize="0"/>
          <p:nvPr/>
        </p:nvPicPr>
        <p:blipFill rotWithShape="1">
          <a:blip r:embed="rId3">
            <a:alphaModFix/>
          </a:blip>
          <a:srcRect l="10551" t="12159" r="9860" b="3233"/>
          <a:stretch/>
        </p:blipFill>
        <p:spPr>
          <a:xfrm>
            <a:off x="5739600" y="2716697"/>
            <a:ext cx="2940554" cy="20839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9"/>
        <p:cNvGrpSpPr/>
        <p:nvPr/>
      </p:nvGrpSpPr>
      <p:grpSpPr>
        <a:xfrm>
          <a:off x="0" y="0"/>
          <a:ext cx="0" cy="0"/>
          <a:chOff x="0" y="0"/>
          <a:chExt cx="0" cy="0"/>
        </a:xfrm>
      </p:grpSpPr>
      <p:pic>
        <p:nvPicPr>
          <p:cNvPr id="1026" name="Picture 2" descr="Image result for kangaroo">
            <a:extLst>
              <a:ext uri="{FF2B5EF4-FFF2-40B4-BE49-F238E27FC236}">
                <a16:creationId xmlns:a16="http://schemas.microsoft.com/office/drawing/2014/main" id="{49460D48-9DDC-41E5-A592-061F7B1401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138"/>
          <a:stretch/>
        </p:blipFill>
        <p:spPr bwMode="auto">
          <a:xfrm>
            <a:off x="-198452" y="-6494"/>
            <a:ext cx="9342451" cy="5453256"/>
          </a:xfrm>
          <a:prstGeom prst="rect">
            <a:avLst/>
          </a:prstGeom>
          <a:noFill/>
          <a:extLst>
            <a:ext uri="{909E8E84-426E-40DD-AFC4-6F175D3DCCD1}">
              <a14:hiddenFill xmlns:a14="http://schemas.microsoft.com/office/drawing/2010/main">
                <a:solidFill>
                  <a:srgbClr val="FFFFFF"/>
                </a:solidFill>
              </a14:hiddenFill>
            </a:ext>
          </a:extLst>
        </p:spPr>
      </p:pic>
      <p:sp>
        <p:nvSpPr>
          <p:cNvPr id="390" name="Shape 390"/>
          <p:cNvSpPr txBox="1"/>
          <p:nvPr/>
        </p:nvSpPr>
        <p:spPr>
          <a:xfrm>
            <a:off x="6532418" y="921327"/>
            <a:ext cx="2049998" cy="1024360"/>
          </a:xfrm>
          <a:prstGeom prst="rect">
            <a:avLst/>
          </a:prstGeom>
          <a:solidFill>
            <a:srgbClr val="212539">
              <a:alpha val="64620"/>
            </a:srgbClr>
          </a:solid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800" b="1">
                <a:solidFill>
                  <a:schemeClr val="bg1"/>
                </a:solidFill>
                <a:latin typeface="Gadugi" panose="020B0502040204020203" pitchFamily="34" charset="0"/>
                <a:ea typeface="Gadugi" panose="020B0502040204020203" pitchFamily="34" charset="0"/>
              </a:rPr>
              <a:t>Goodbye!</a:t>
            </a:r>
          </a:p>
          <a:p>
            <a:pPr lvl="0" algn="ctr"/>
            <a:r>
              <a:rPr lang="en-AU" sz="2800" b="1">
                <a:solidFill>
                  <a:schemeClr val="bg1"/>
                </a:solidFill>
                <a:latin typeface="Gadugi" panose="020B0502040204020203" pitchFamily="34" charset="0"/>
                <a:ea typeface="Gadugi" panose="020B0502040204020203" pitchFamily="34" charset="0"/>
              </a:rPr>
              <a:t>Au revoir!</a:t>
            </a:r>
            <a:endParaRPr sz="2800" b="1">
              <a:solidFill>
                <a:schemeClr val="bg1"/>
              </a:solidFill>
              <a:latin typeface="Gadugi" panose="020B0502040204020203" pitchFamily="34" charset="0"/>
              <a:ea typeface="Gadugi"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91885" y="4263311"/>
            <a:ext cx="3850500" cy="115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800">
                <a:latin typeface="Gadugi" panose="020B0502040204020203" pitchFamily="34" charset="0"/>
              </a:rPr>
              <a:t>HARDWARE</a:t>
            </a:r>
            <a:endParaRPr sz="4800">
              <a:latin typeface="Gadugi" panose="020B0502040204020203" pitchFamily="34" charset="0"/>
            </a:endParaRPr>
          </a:p>
        </p:txBody>
      </p:sp>
    </p:spTree>
    <p:extLst>
      <p:ext uri="{BB962C8B-B14F-4D97-AF65-F5344CB8AC3E}">
        <p14:creationId xmlns:p14="http://schemas.microsoft.com/office/powerpoint/2010/main" val="2442069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76"/>
        <p:cNvGrpSpPr/>
        <p:nvPr/>
      </p:nvGrpSpPr>
      <p:grpSpPr>
        <a:xfrm>
          <a:off x="0" y="0"/>
          <a:ext cx="0" cy="0"/>
          <a:chOff x="0" y="0"/>
          <a:chExt cx="0" cy="0"/>
        </a:xfrm>
      </p:grpSpPr>
      <p:pic>
        <p:nvPicPr>
          <p:cNvPr id="3" name="Picture 2">
            <a:extLst>
              <a:ext uri="{FF2B5EF4-FFF2-40B4-BE49-F238E27FC236}">
                <a16:creationId xmlns:a16="http://schemas.microsoft.com/office/drawing/2014/main" id="{1C251F7A-28DA-4868-990C-218D7C37FC8A}"/>
              </a:ext>
            </a:extLst>
          </p:cNvPr>
          <p:cNvPicPr>
            <a:picLocks noChangeAspect="1"/>
          </p:cNvPicPr>
          <p:nvPr/>
        </p:nvPicPr>
        <p:blipFill rotWithShape="1">
          <a:blip r:embed="rId3"/>
          <a:srcRect t="9899" r="8491" b="13457"/>
          <a:stretch/>
        </p:blipFill>
        <p:spPr>
          <a:xfrm rot="5400000">
            <a:off x="6128817" y="183122"/>
            <a:ext cx="2515875" cy="3160790"/>
          </a:xfrm>
          <a:prstGeom prst="rect">
            <a:avLst/>
          </a:prstGeom>
        </p:spPr>
      </p:pic>
      <p:sp>
        <p:nvSpPr>
          <p:cNvPr id="178" name="Shape 178"/>
          <p:cNvSpPr txBox="1">
            <a:spLocks noGrp="1"/>
          </p:cNvSpPr>
          <p:nvPr>
            <p:ph type="body" idx="4294967295"/>
          </p:nvPr>
        </p:nvSpPr>
        <p:spPr>
          <a:xfrm>
            <a:off x="0" y="1192325"/>
            <a:ext cx="4972050" cy="34750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Gadugi" panose="020B0502040204020203" pitchFamily="34" charset="0"/>
              </a:rPr>
              <a:t>FG&amp;B has produced two identical robots. We utilise a 4-levelled structure which deals with (from top to bottom):</a:t>
            </a:r>
            <a:endParaRPr sz="1100">
              <a:latin typeface="Gadugi" panose="020B0502040204020203" pitchFamily="34" charset="0"/>
            </a:endParaRPr>
          </a:p>
          <a:p>
            <a:pPr marL="457200" indent="-298450">
              <a:spcBef>
                <a:spcPts val="1600"/>
              </a:spcBef>
              <a:buSzPts val="1100"/>
              <a:buFont typeface="Arial" panose="020B0604020202020204" pitchFamily="34" charset="0"/>
              <a:buAutoNum type="arabicPeriod"/>
            </a:pPr>
            <a:r>
              <a:rPr lang="en-AU" sz="1100">
                <a:latin typeface="Gadugi" panose="020B0502040204020203" pitchFamily="34" charset="0"/>
              </a:rPr>
              <a:t>Logic and motor switches, 360</a:t>
            </a:r>
            <a:r>
              <a:rPr lang="en-AU" sz="1100" baseline="30000">
                <a:latin typeface="Gadugi" panose="020B0502040204020203" pitchFamily="34" charset="0"/>
              </a:rPr>
              <a:t>0</a:t>
            </a:r>
            <a:r>
              <a:rPr lang="en-AU" sz="1100">
                <a:latin typeface="Gadugi" panose="020B0502040204020203" pitchFamily="34" charset="0"/>
              </a:rPr>
              <a:t> camera assembly</a:t>
            </a:r>
          </a:p>
          <a:p>
            <a:pPr marL="457200" indent="-298450">
              <a:spcBef>
                <a:spcPts val="1600"/>
              </a:spcBef>
              <a:buSzPts val="1100"/>
              <a:buFont typeface="Arial" panose="020B0604020202020204" pitchFamily="34" charset="0"/>
              <a:buAutoNum type="arabicPeriod"/>
            </a:pPr>
            <a:r>
              <a:rPr lang="en-AU" sz="1100">
                <a:latin typeface="Gadugi" panose="020B0502040204020203" pitchFamily="34" charset="0"/>
              </a:rPr>
              <a:t>Electronic Speed Controller, front &amp; side LIDARs</a:t>
            </a:r>
          </a:p>
          <a:p>
            <a:pPr marL="457200" indent="-298450">
              <a:spcBef>
                <a:spcPts val="1600"/>
              </a:spcBef>
              <a:buSzPts val="1100"/>
              <a:buFont typeface="Arial" panose="020B0604020202020204" pitchFamily="34" charset="0"/>
              <a:buAutoNum type="arabicPeriod"/>
            </a:pPr>
            <a:r>
              <a:rPr lang="en-AU" sz="1100">
                <a:latin typeface="Gadugi" panose="020B0502040204020203" pitchFamily="34" charset="0"/>
              </a:rPr>
              <a:t>Microcontrollers, </a:t>
            </a:r>
            <a:r>
              <a:rPr lang="en-AU" sz="1100" err="1">
                <a:latin typeface="Gadugi" panose="020B0502040204020203" pitchFamily="34" charset="0"/>
              </a:rPr>
              <a:t>XBee</a:t>
            </a:r>
            <a:r>
              <a:rPr lang="en-AU" sz="1100">
                <a:latin typeface="Gadugi" panose="020B0502040204020203" pitchFamily="34" charset="0"/>
              </a:rPr>
              <a:t> inter-robot communication, power circuitry, motor controllers, IMU and backspin assembly</a:t>
            </a:r>
          </a:p>
          <a:p>
            <a:pPr marL="457200" lvl="0" indent="-298450" algn="l" rtl="0">
              <a:spcBef>
                <a:spcPts val="1600"/>
              </a:spcBef>
              <a:spcAft>
                <a:spcPts val="0"/>
              </a:spcAft>
              <a:buSzPts val="1100"/>
              <a:buAutoNum type="arabicPeriod"/>
            </a:pPr>
            <a:r>
              <a:rPr lang="en" sz="1100">
                <a:latin typeface="Gadugi" panose="020B0502040204020203" pitchFamily="34" charset="0"/>
              </a:rPr>
              <a:t>Motors, light sensor array, ball handling, battery housing, solenoid, solenoid power PCB and the kicker assembly </a:t>
            </a:r>
            <a:endParaRPr sz="1100">
              <a:latin typeface="Gadugi" panose="020B0502040204020203" pitchFamily="34" charset="0"/>
            </a:endParaRPr>
          </a:p>
          <a:p>
            <a:pPr marL="457200" lvl="0" indent="-298450" algn="l" rtl="0">
              <a:spcBef>
                <a:spcPts val="1600"/>
              </a:spcBef>
              <a:spcAft>
                <a:spcPts val="0"/>
              </a:spcAft>
              <a:buSzPts val="1100"/>
              <a:buChar char="●"/>
            </a:pPr>
            <a:r>
              <a:rPr lang="en" sz="1100">
                <a:latin typeface="Gadugi" panose="020B0502040204020203" pitchFamily="34" charset="0"/>
              </a:rPr>
              <a:t>The plates for each level are made of laser-cut polycarbonate plates for the top two, or water jet cut carbon fibre plates on the bottom</a:t>
            </a:r>
            <a:endParaRPr sz="1100">
              <a:latin typeface="Gadugi" panose="020B0502040204020203" pitchFamily="34" charset="0"/>
            </a:endParaRPr>
          </a:p>
          <a:p>
            <a:pPr marL="457200" lvl="0" indent="-298450" algn="l" rtl="0">
              <a:spcBef>
                <a:spcPts val="0"/>
              </a:spcBef>
              <a:spcAft>
                <a:spcPts val="0"/>
              </a:spcAft>
              <a:buSzPts val="1100"/>
              <a:buChar char="●"/>
            </a:pPr>
            <a:r>
              <a:rPr lang="en" sz="1100">
                <a:latin typeface="Gadugi" panose="020B0502040204020203" pitchFamily="34" charset="0"/>
              </a:rPr>
              <a:t>The design also features 4 custom PCBs and 3D printed components</a:t>
            </a:r>
            <a:endParaRPr sz="1100">
              <a:latin typeface="Gadugi" panose="020B0502040204020203" pitchFamily="34" charset="0"/>
            </a:endParaRPr>
          </a:p>
          <a:p>
            <a:pPr marL="457200" lvl="0" indent="-298450" algn="l" rtl="0">
              <a:spcBef>
                <a:spcPts val="0"/>
              </a:spcBef>
              <a:spcAft>
                <a:spcPts val="0"/>
              </a:spcAft>
              <a:buSzPts val="1100"/>
              <a:buChar char="●"/>
            </a:pPr>
            <a:r>
              <a:rPr lang="en" sz="1100">
                <a:latin typeface="Gadugi" panose="020B0502040204020203" pitchFamily="34" charset="0"/>
              </a:rPr>
              <a:t>This design allows for easy disassembly and reassembly  </a:t>
            </a:r>
            <a:endParaRPr sz="1100">
              <a:latin typeface="Gadugi" panose="020B0502040204020203" pitchFamily="34" charset="0"/>
            </a:endParaRPr>
          </a:p>
        </p:txBody>
      </p:sp>
      <p:sp>
        <p:nvSpPr>
          <p:cNvPr id="179" name="Shape 179"/>
          <p:cNvSpPr txBox="1">
            <a:spLocks noGrp="1"/>
          </p:cNvSpPr>
          <p:nvPr>
            <p:ph type="title" idx="4294967295"/>
          </p:nvPr>
        </p:nvSpPr>
        <p:spPr>
          <a:xfrm>
            <a:off x="0" y="0"/>
            <a:ext cx="4078514" cy="4445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ROBOT STRUCTURE</a:t>
            </a:r>
            <a:endParaRPr/>
          </a:p>
        </p:txBody>
      </p:sp>
      <p:sp>
        <p:nvSpPr>
          <p:cNvPr id="180" name="Shape 180"/>
          <p:cNvSpPr txBox="1"/>
          <p:nvPr/>
        </p:nvSpPr>
        <p:spPr>
          <a:xfrm>
            <a:off x="5049090" y="153679"/>
            <a:ext cx="1147120" cy="351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AU" b="1">
                <a:solidFill>
                  <a:schemeClr val="tx1">
                    <a:lumMod val="85000"/>
                    <a:lumOff val="15000"/>
                  </a:schemeClr>
                </a:solidFill>
                <a:latin typeface="Raleway"/>
                <a:ea typeface="Raleway"/>
                <a:cs typeface="Raleway"/>
                <a:sym typeface="Raleway"/>
              </a:rPr>
              <a:t>LAYERS:</a:t>
            </a:r>
            <a:endParaRPr b="1">
              <a:solidFill>
                <a:schemeClr val="tx1">
                  <a:lumMod val="85000"/>
                  <a:lumOff val="15000"/>
                </a:schemeClr>
              </a:solidFill>
              <a:latin typeface="Raleway"/>
              <a:ea typeface="Raleway"/>
              <a:cs typeface="Raleway"/>
              <a:sym typeface="Raleway"/>
            </a:endParaRPr>
          </a:p>
        </p:txBody>
      </p:sp>
      <p:cxnSp>
        <p:nvCxnSpPr>
          <p:cNvPr id="181" name="Shape 181"/>
          <p:cNvCxnSpPr/>
          <p:nvPr/>
        </p:nvCxnSpPr>
        <p:spPr>
          <a:xfrm>
            <a:off x="5737500" y="2607450"/>
            <a:ext cx="3406500" cy="0"/>
          </a:xfrm>
          <a:prstGeom prst="straightConnector1">
            <a:avLst/>
          </a:prstGeom>
          <a:noFill/>
          <a:ln w="28575" cap="flat" cmpd="sng">
            <a:solidFill>
              <a:schemeClr val="tx1"/>
            </a:solidFill>
            <a:prstDash val="solid"/>
            <a:round/>
            <a:headEnd type="none" w="med" len="med"/>
            <a:tailEnd type="none" w="med" len="med"/>
          </a:ln>
        </p:spPr>
      </p:cxnSp>
      <p:cxnSp>
        <p:nvCxnSpPr>
          <p:cNvPr id="182" name="Shape 182"/>
          <p:cNvCxnSpPr/>
          <p:nvPr/>
        </p:nvCxnSpPr>
        <p:spPr>
          <a:xfrm>
            <a:off x="5737500" y="1668579"/>
            <a:ext cx="3406500" cy="0"/>
          </a:xfrm>
          <a:prstGeom prst="straightConnector1">
            <a:avLst/>
          </a:prstGeom>
          <a:noFill/>
          <a:ln w="28575" cap="flat" cmpd="sng">
            <a:solidFill>
              <a:schemeClr val="tx1"/>
            </a:solidFill>
            <a:prstDash val="solid"/>
            <a:round/>
            <a:headEnd type="none" w="med" len="med"/>
            <a:tailEnd type="none" w="med" len="med"/>
          </a:ln>
        </p:spPr>
      </p:cxnSp>
      <p:cxnSp>
        <p:nvCxnSpPr>
          <p:cNvPr id="184" name="Shape 184"/>
          <p:cNvCxnSpPr/>
          <p:nvPr/>
        </p:nvCxnSpPr>
        <p:spPr>
          <a:xfrm>
            <a:off x="5737500" y="2196446"/>
            <a:ext cx="3406500" cy="0"/>
          </a:xfrm>
          <a:prstGeom prst="straightConnector1">
            <a:avLst/>
          </a:prstGeom>
          <a:noFill/>
          <a:ln w="28575" cap="flat" cmpd="sng">
            <a:solidFill>
              <a:schemeClr val="tx1"/>
            </a:solidFill>
            <a:prstDash val="solid"/>
            <a:round/>
            <a:headEnd type="none" w="med" len="med"/>
            <a:tailEnd type="none" w="med" len="med"/>
          </a:ln>
        </p:spPr>
      </p:cxnSp>
      <p:cxnSp>
        <p:nvCxnSpPr>
          <p:cNvPr id="19" name="Shape 181">
            <a:extLst>
              <a:ext uri="{FF2B5EF4-FFF2-40B4-BE49-F238E27FC236}">
                <a16:creationId xmlns:a16="http://schemas.microsoft.com/office/drawing/2014/main" id="{B4BE0CAA-D788-471F-8631-988AAA313E37}"/>
              </a:ext>
            </a:extLst>
          </p:cNvPr>
          <p:cNvCxnSpPr/>
          <p:nvPr/>
        </p:nvCxnSpPr>
        <p:spPr>
          <a:xfrm>
            <a:off x="5737500" y="1383147"/>
            <a:ext cx="3406500" cy="0"/>
          </a:xfrm>
          <a:prstGeom prst="straightConnector1">
            <a:avLst/>
          </a:prstGeom>
          <a:noFill/>
          <a:ln w="28575" cap="flat" cmpd="sng">
            <a:solidFill>
              <a:schemeClr val="tx1"/>
            </a:solidFill>
            <a:prstDash val="solid"/>
            <a:round/>
            <a:headEnd type="none" w="med" len="med"/>
            <a:tailEnd type="none" w="med" len="med"/>
          </a:ln>
        </p:spPr>
      </p:cxnSp>
      <p:sp>
        <p:nvSpPr>
          <p:cNvPr id="20" name="Shape 180">
            <a:extLst>
              <a:ext uri="{FF2B5EF4-FFF2-40B4-BE49-F238E27FC236}">
                <a16:creationId xmlns:a16="http://schemas.microsoft.com/office/drawing/2014/main" id="{59381645-7BBF-4B0A-949C-E9626F85D3FC}"/>
              </a:ext>
            </a:extLst>
          </p:cNvPr>
          <p:cNvSpPr txBox="1"/>
          <p:nvPr/>
        </p:nvSpPr>
        <p:spPr>
          <a:xfrm>
            <a:off x="5374737" y="1192325"/>
            <a:ext cx="1147120" cy="351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AU" b="1">
                <a:solidFill>
                  <a:schemeClr val="tx1">
                    <a:lumMod val="85000"/>
                    <a:lumOff val="15000"/>
                  </a:schemeClr>
                </a:solidFill>
                <a:latin typeface="Raleway"/>
                <a:ea typeface="Raleway"/>
                <a:cs typeface="Raleway"/>
                <a:sym typeface="Raleway"/>
              </a:rPr>
              <a:t>1.</a:t>
            </a:r>
          </a:p>
        </p:txBody>
      </p:sp>
      <p:sp>
        <p:nvSpPr>
          <p:cNvPr id="21" name="Shape 180">
            <a:extLst>
              <a:ext uri="{FF2B5EF4-FFF2-40B4-BE49-F238E27FC236}">
                <a16:creationId xmlns:a16="http://schemas.microsoft.com/office/drawing/2014/main" id="{E30F9CBF-530F-4183-8318-70DEC0CDD13A}"/>
              </a:ext>
            </a:extLst>
          </p:cNvPr>
          <p:cNvSpPr txBox="1"/>
          <p:nvPr/>
        </p:nvSpPr>
        <p:spPr>
          <a:xfrm>
            <a:off x="5374737" y="1448814"/>
            <a:ext cx="1147120" cy="351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AU" b="1">
                <a:solidFill>
                  <a:schemeClr val="tx1">
                    <a:lumMod val="85000"/>
                    <a:lumOff val="15000"/>
                  </a:schemeClr>
                </a:solidFill>
                <a:latin typeface="Raleway"/>
                <a:ea typeface="Raleway"/>
                <a:cs typeface="Raleway"/>
                <a:sym typeface="Raleway"/>
              </a:rPr>
              <a:t>2.</a:t>
            </a:r>
          </a:p>
        </p:txBody>
      </p:sp>
      <p:sp>
        <p:nvSpPr>
          <p:cNvPr id="22" name="Shape 180">
            <a:extLst>
              <a:ext uri="{FF2B5EF4-FFF2-40B4-BE49-F238E27FC236}">
                <a16:creationId xmlns:a16="http://schemas.microsoft.com/office/drawing/2014/main" id="{B02573C1-1BB3-4BCD-8F59-9F631B178607}"/>
              </a:ext>
            </a:extLst>
          </p:cNvPr>
          <p:cNvSpPr txBox="1"/>
          <p:nvPr/>
        </p:nvSpPr>
        <p:spPr>
          <a:xfrm>
            <a:off x="5374737" y="1976664"/>
            <a:ext cx="1147120" cy="351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AU" b="1">
                <a:solidFill>
                  <a:schemeClr val="tx1">
                    <a:lumMod val="85000"/>
                    <a:lumOff val="15000"/>
                  </a:schemeClr>
                </a:solidFill>
                <a:latin typeface="Raleway"/>
                <a:ea typeface="Raleway"/>
                <a:cs typeface="Raleway"/>
                <a:sym typeface="Raleway"/>
              </a:rPr>
              <a:t>3.</a:t>
            </a:r>
          </a:p>
        </p:txBody>
      </p:sp>
      <p:sp>
        <p:nvSpPr>
          <p:cNvPr id="23" name="Shape 180">
            <a:extLst>
              <a:ext uri="{FF2B5EF4-FFF2-40B4-BE49-F238E27FC236}">
                <a16:creationId xmlns:a16="http://schemas.microsoft.com/office/drawing/2014/main" id="{DDB09107-BEF5-4D7A-8A7C-3FD5CB8EF2CA}"/>
              </a:ext>
            </a:extLst>
          </p:cNvPr>
          <p:cNvSpPr txBox="1"/>
          <p:nvPr/>
        </p:nvSpPr>
        <p:spPr>
          <a:xfrm>
            <a:off x="5374737" y="2416229"/>
            <a:ext cx="1147120" cy="351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AU" b="1">
                <a:solidFill>
                  <a:schemeClr val="tx1">
                    <a:lumMod val="85000"/>
                    <a:lumOff val="15000"/>
                  </a:schemeClr>
                </a:solidFill>
                <a:latin typeface="Raleway"/>
                <a:ea typeface="Raleway"/>
                <a:cs typeface="Raleway"/>
                <a:sym typeface="Raleway"/>
              </a:rPr>
              <a:t>4.</a:t>
            </a:r>
          </a:p>
        </p:txBody>
      </p:sp>
      <p:pic>
        <p:nvPicPr>
          <p:cNvPr id="5" name="Picture 4">
            <a:extLst>
              <a:ext uri="{FF2B5EF4-FFF2-40B4-BE49-F238E27FC236}">
                <a16:creationId xmlns:a16="http://schemas.microsoft.com/office/drawing/2014/main" id="{57C6DF1B-3AAE-4AA1-BBB4-047555FE7B05}"/>
              </a:ext>
            </a:extLst>
          </p:cNvPr>
          <p:cNvPicPr>
            <a:picLocks noChangeAspect="1"/>
          </p:cNvPicPr>
          <p:nvPr/>
        </p:nvPicPr>
        <p:blipFill rotWithShape="1">
          <a:blip r:embed="rId4"/>
          <a:srcRect l="14633" t="6489" r="18959" b="12010"/>
          <a:stretch/>
        </p:blipFill>
        <p:spPr>
          <a:xfrm>
            <a:off x="6257662" y="3109120"/>
            <a:ext cx="2366175" cy="19359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06"/>
        <p:cNvGrpSpPr/>
        <p:nvPr/>
      </p:nvGrpSpPr>
      <p:grpSpPr>
        <a:xfrm>
          <a:off x="0" y="0"/>
          <a:ext cx="0" cy="0"/>
          <a:chOff x="0" y="0"/>
          <a:chExt cx="0" cy="0"/>
        </a:xfrm>
      </p:grpSpPr>
      <p:sp>
        <p:nvSpPr>
          <p:cNvPr id="207" name="Shape 207"/>
          <p:cNvSpPr txBox="1">
            <a:spLocks noGrp="1"/>
          </p:cNvSpPr>
          <p:nvPr>
            <p:ph type="title" idx="4294967295"/>
          </p:nvPr>
        </p:nvSpPr>
        <p:spPr>
          <a:xfrm>
            <a:off x="0" y="0"/>
            <a:ext cx="4803775" cy="1082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MIRROR MANUFACTURING </a:t>
            </a:r>
            <a:endParaRPr/>
          </a:p>
        </p:txBody>
      </p:sp>
      <p:pic>
        <p:nvPicPr>
          <p:cNvPr id="5" name="Shape 199">
            <a:extLst>
              <a:ext uri="{FF2B5EF4-FFF2-40B4-BE49-F238E27FC236}">
                <a16:creationId xmlns:a16="http://schemas.microsoft.com/office/drawing/2014/main" id="{766ADB15-65C7-4262-9202-2173753D2A01}"/>
              </a:ext>
            </a:extLst>
          </p:cNvPr>
          <p:cNvPicPr preferRelativeResize="0"/>
          <p:nvPr/>
        </p:nvPicPr>
        <p:blipFill>
          <a:blip r:embed="rId3">
            <a:alphaModFix/>
          </a:blip>
          <a:stretch>
            <a:fillRect/>
          </a:stretch>
        </p:blipFill>
        <p:spPr>
          <a:xfrm>
            <a:off x="3564487" y="3110610"/>
            <a:ext cx="1513972" cy="1135474"/>
          </a:xfrm>
          <a:prstGeom prst="rect">
            <a:avLst/>
          </a:prstGeom>
          <a:noFill/>
          <a:ln>
            <a:noFill/>
          </a:ln>
        </p:spPr>
      </p:pic>
      <p:pic>
        <p:nvPicPr>
          <p:cNvPr id="6" name="Shape 200">
            <a:extLst>
              <a:ext uri="{FF2B5EF4-FFF2-40B4-BE49-F238E27FC236}">
                <a16:creationId xmlns:a16="http://schemas.microsoft.com/office/drawing/2014/main" id="{8ED3291C-63E7-44BD-9E69-4CBD619E2DDF}"/>
              </a:ext>
            </a:extLst>
          </p:cNvPr>
          <p:cNvPicPr preferRelativeResize="0"/>
          <p:nvPr/>
        </p:nvPicPr>
        <p:blipFill>
          <a:blip r:embed="rId4">
            <a:alphaModFix/>
          </a:blip>
          <a:stretch>
            <a:fillRect/>
          </a:stretch>
        </p:blipFill>
        <p:spPr>
          <a:xfrm>
            <a:off x="3541741" y="1379009"/>
            <a:ext cx="1513964" cy="1135473"/>
          </a:xfrm>
          <a:prstGeom prst="rect">
            <a:avLst/>
          </a:prstGeom>
          <a:noFill/>
          <a:ln>
            <a:noFill/>
          </a:ln>
        </p:spPr>
      </p:pic>
      <p:pic>
        <p:nvPicPr>
          <p:cNvPr id="7" name="Shape 201">
            <a:extLst>
              <a:ext uri="{FF2B5EF4-FFF2-40B4-BE49-F238E27FC236}">
                <a16:creationId xmlns:a16="http://schemas.microsoft.com/office/drawing/2014/main" id="{47F2399D-A14A-44F3-A4D9-2189BB176939}"/>
              </a:ext>
            </a:extLst>
          </p:cNvPr>
          <p:cNvPicPr preferRelativeResize="0"/>
          <p:nvPr/>
        </p:nvPicPr>
        <p:blipFill>
          <a:blip r:embed="rId5">
            <a:alphaModFix/>
          </a:blip>
          <a:stretch>
            <a:fillRect/>
          </a:stretch>
        </p:blipFill>
        <p:spPr>
          <a:xfrm>
            <a:off x="5146721" y="3106177"/>
            <a:ext cx="1513972" cy="1135473"/>
          </a:xfrm>
          <a:prstGeom prst="rect">
            <a:avLst/>
          </a:prstGeom>
          <a:noFill/>
          <a:ln>
            <a:noFill/>
          </a:ln>
        </p:spPr>
      </p:pic>
      <p:pic>
        <p:nvPicPr>
          <p:cNvPr id="8" name="Shape 202">
            <a:extLst>
              <a:ext uri="{FF2B5EF4-FFF2-40B4-BE49-F238E27FC236}">
                <a16:creationId xmlns:a16="http://schemas.microsoft.com/office/drawing/2014/main" id="{97F424AE-3BF5-48C2-A1D8-9A5890341783}"/>
              </a:ext>
            </a:extLst>
          </p:cNvPr>
          <p:cNvPicPr preferRelativeResize="0"/>
          <p:nvPr/>
        </p:nvPicPr>
        <p:blipFill>
          <a:blip r:embed="rId6">
            <a:alphaModFix/>
          </a:blip>
          <a:stretch>
            <a:fillRect/>
          </a:stretch>
        </p:blipFill>
        <p:spPr>
          <a:xfrm>
            <a:off x="5136271" y="1379009"/>
            <a:ext cx="1513964" cy="1135473"/>
          </a:xfrm>
          <a:prstGeom prst="rect">
            <a:avLst/>
          </a:prstGeom>
          <a:noFill/>
          <a:ln>
            <a:noFill/>
          </a:ln>
        </p:spPr>
      </p:pic>
      <p:sp>
        <p:nvSpPr>
          <p:cNvPr id="9" name="Rectangle 8">
            <a:extLst>
              <a:ext uri="{FF2B5EF4-FFF2-40B4-BE49-F238E27FC236}">
                <a16:creationId xmlns:a16="http://schemas.microsoft.com/office/drawing/2014/main" id="{35478DDC-1ACF-4246-834D-5770E9F483DF}"/>
              </a:ext>
            </a:extLst>
          </p:cNvPr>
          <p:cNvSpPr/>
          <p:nvPr/>
        </p:nvSpPr>
        <p:spPr>
          <a:xfrm>
            <a:off x="165652" y="1182096"/>
            <a:ext cx="3280975" cy="3416320"/>
          </a:xfrm>
          <a:prstGeom prst="rect">
            <a:avLst/>
          </a:prstGeom>
        </p:spPr>
        <p:txBody>
          <a:bodyPr wrap="square">
            <a:spAutoFit/>
          </a:bodyPr>
          <a:lstStyle/>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The mirror for FG&amp;B’s 360 degree camera was designed by testing a number of different shapes using Autodesk Inventor</a:t>
            </a:r>
          </a:p>
          <a:p>
            <a:endParaRPr lang="en-AU" sz="1200">
              <a:latin typeface="Gadugi" panose="020B0502040204020203" pitchFamily="34" charset="0"/>
              <a:ea typeface="Gadugi" panose="020B0502040204020203" pitchFamily="34" charset="0"/>
            </a:endParaRP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The mirrors were placed in the model of the robot placed on a soccer field, and the camera’s view was rendered showing what each shape would result in on the actual robot</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We use a 135 degree lens on the Open MV </a:t>
            </a:r>
          </a:p>
          <a:p>
            <a:pPr marL="171450" indent="-171450">
              <a:buFont typeface="Arial" panose="020B0604020202020204" pitchFamily="34" charset="0"/>
              <a:buChar char="•"/>
            </a:pPr>
            <a:endParaRPr lang="en-AU" sz="1200">
              <a:latin typeface="Gadugi" panose="020B0502040204020203" pitchFamily="34" charset="0"/>
              <a:ea typeface="Gadugi" panose="020B0502040204020203" pitchFamily="34" charset="0"/>
            </a:endParaRPr>
          </a:p>
          <a:p>
            <a:pPr marL="171450" indent="-171450">
              <a:buFont typeface="Arial" panose="020B0604020202020204" pitchFamily="34" charset="0"/>
              <a:buChar char="•"/>
            </a:pPr>
            <a:endParaRPr lang="en-AU" sz="1200">
              <a:latin typeface="Gadugi" panose="020B0502040204020203" pitchFamily="34" charset="0"/>
              <a:ea typeface="Gadugi" panose="020B0502040204020203" pitchFamily="34" charset="0"/>
            </a:endParaRPr>
          </a:p>
          <a:p>
            <a:pPr marL="171450" indent="-171450">
              <a:buFont typeface="Arial" panose="020B0604020202020204" pitchFamily="34" charset="0"/>
              <a:buChar char="•"/>
            </a:pPr>
            <a:endParaRPr lang="en-AU" sz="1200">
              <a:latin typeface="Gadugi" panose="020B0502040204020203" pitchFamily="34" charset="0"/>
              <a:ea typeface="Gadugi" panose="020B0502040204020203" pitchFamily="34" charset="0"/>
            </a:endParaRP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We tried many different ways to manufacture the custom mirror shapes</a:t>
            </a:r>
          </a:p>
          <a:p>
            <a:endParaRPr lang="en-AU" sz="1200">
              <a:latin typeface="Gadugi" panose="020B0502040204020203" pitchFamily="34" charset="0"/>
              <a:ea typeface="Gadugi" panose="020B0502040204020203" pitchFamily="34" charset="0"/>
            </a:endParaRP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Many didn’t mould properly or the reflective surface would blur when heated</a:t>
            </a:r>
          </a:p>
        </p:txBody>
      </p:sp>
      <p:sp>
        <p:nvSpPr>
          <p:cNvPr id="4" name="Rectangle 3">
            <a:extLst>
              <a:ext uri="{FF2B5EF4-FFF2-40B4-BE49-F238E27FC236}">
                <a16:creationId xmlns:a16="http://schemas.microsoft.com/office/drawing/2014/main" id="{FA748D8E-6615-4011-AEC0-21906466D7E1}"/>
              </a:ext>
            </a:extLst>
          </p:cNvPr>
          <p:cNvSpPr/>
          <p:nvPr/>
        </p:nvSpPr>
        <p:spPr>
          <a:xfrm>
            <a:off x="6862789" y="1602254"/>
            <a:ext cx="2092263" cy="1938992"/>
          </a:xfrm>
          <a:prstGeom prst="rect">
            <a:avLst/>
          </a:prstGeom>
        </p:spPr>
        <p:txBody>
          <a:bodyPr wrap="square">
            <a:spAutoFit/>
          </a:bodyPr>
          <a:lstStyle/>
          <a:p>
            <a:r>
              <a:rPr lang="en-AU" sz="1200" b="1">
                <a:latin typeface="Gadugi" panose="020B0502040204020203" pitchFamily="34" charset="0"/>
                <a:ea typeface="Gadugi" panose="020B0502040204020203" pitchFamily="34" charset="0"/>
              </a:rPr>
              <a:t>Manufacturing Process: </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The final mirror shape was 3D printed</a:t>
            </a:r>
          </a:p>
          <a:p>
            <a:endParaRPr lang="en-AU" sz="1200">
              <a:latin typeface="Gadugi" panose="020B0502040204020203" pitchFamily="34" charset="0"/>
              <a:ea typeface="Gadugi" panose="020B0502040204020203" pitchFamily="34" charset="0"/>
            </a:endParaRP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Then a uPVC mirror was heated and moulded over this piece</a:t>
            </a:r>
          </a:p>
          <a:p>
            <a:endParaRPr lang="en-AU" sz="1200">
              <a:latin typeface="Gadugi" panose="020B0502040204020203" pitchFamily="34" charset="0"/>
              <a:ea typeface="Gadugi" panose="020B0502040204020203" pitchFamily="34" charset="0"/>
            </a:endParaRP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This formed the final mirror shape</a:t>
            </a:r>
            <a:endParaRPr lang="en-AU" sz="1200"/>
          </a:p>
        </p:txBody>
      </p:sp>
      <p:sp>
        <p:nvSpPr>
          <p:cNvPr id="11" name="Shape 225">
            <a:extLst>
              <a:ext uri="{FF2B5EF4-FFF2-40B4-BE49-F238E27FC236}">
                <a16:creationId xmlns:a16="http://schemas.microsoft.com/office/drawing/2014/main" id="{305EBE3A-086B-45BC-A944-DAF3ED81600A}"/>
              </a:ext>
            </a:extLst>
          </p:cNvPr>
          <p:cNvSpPr txBox="1">
            <a:spLocks/>
          </p:cNvSpPr>
          <p:nvPr/>
        </p:nvSpPr>
        <p:spPr>
          <a:xfrm>
            <a:off x="3591339" y="2461537"/>
            <a:ext cx="1559480" cy="334963"/>
          </a:xfrm>
          <a:prstGeom prst="rect">
            <a:avLst/>
          </a:prstGeom>
        </p:spPr>
        <p:txBody>
          <a:bodyPr spcFirstLastPara="1" vert="horz" wrap="square" lIns="91425" tIns="91425" rIns="91425" bIns="91425" rtlCol="0" anchor="t" anchorCtr="0">
            <a:noAutofit/>
          </a:bodyPr>
          <a:lst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a:lstStyle>
          <a:p>
            <a:pPr marL="0" indent="0" algn="ctr">
              <a:spcBef>
                <a:spcPts val="0"/>
              </a:spcBef>
              <a:buFont typeface="Arial" panose="020B0604020202020204" pitchFamily="34" charset="0"/>
              <a:buNone/>
            </a:pPr>
            <a:r>
              <a:rPr lang="en-AU" sz="1100"/>
              <a:t>Spherical Mirror</a:t>
            </a:r>
          </a:p>
          <a:p>
            <a:pPr marL="0" indent="0" algn="ctr">
              <a:spcBef>
                <a:spcPts val="1600"/>
              </a:spcBef>
              <a:buFont typeface="Arial" panose="020B0604020202020204" pitchFamily="34" charset="0"/>
              <a:buNone/>
            </a:pPr>
            <a:endParaRPr lang="en-AU" sz="1100"/>
          </a:p>
          <a:p>
            <a:pPr marL="0" indent="0" algn="ctr">
              <a:spcBef>
                <a:spcPts val="1600"/>
              </a:spcBef>
              <a:spcAft>
                <a:spcPts val="1600"/>
              </a:spcAft>
              <a:buFont typeface="Arial" panose="020B0604020202020204" pitchFamily="34" charset="0"/>
              <a:buNone/>
            </a:pPr>
            <a:endParaRPr lang="en-AU" sz="1100"/>
          </a:p>
        </p:txBody>
      </p:sp>
      <p:sp>
        <p:nvSpPr>
          <p:cNvPr id="12" name="Shape 225">
            <a:extLst>
              <a:ext uri="{FF2B5EF4-FFF2-40B4-BE49-F238E27FC236}">
                <a16:creationId xmlns:a16="http://schemas.microsoft.com/office/drawing/2014/main" id="{4639497D-0A23-4E37-AFBD-231DA148D9CA}"/>
              </a:ext>
            </a:extLst>
          </p:cNvPr>
          <p:cNvSpPr txBox="1">
            <a:spLocks/>
          </p:cNvSpPr>
          <p:nvPr/>
        </p:nvSpPr>
        <p:spPr>
          <a:xfrm>
            <a:off x="5101213" y="4230725"/>
            <a:ext cx="1559480" cy="334963"/>
          </a:xfrm>
          <a:prstGeom prst="rect">
            <a:avLst/>
          </a:prstGeom>
        </p:spPr>
        <p:txBody>
          <a:bodyPr spcFirstLastPara="1" vert="horz" wrap="square" lIns="91425" tIns="91425" rIns="91425" bIns="91425" rtlCol="0" anchor="t" anchorCtr="0">
            <a:noAutofit/>
          </a:bodyPr>
          <a:lst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a:lstStyle>
          <a:p>
            <a:pPr marL="0" indent="0" algn="ctr">
              <a:spcBef>
                <a:spcPts val="0"/>
              </a:spcBef>
              <a:buFont typeface="Arial" panose="020B0604020202020204" pitchFamily="34" charset="0"/>
              <a:buNone/>
            </a:pPr>
            <a:r>
              <a:rPr lang="en-AU" sz="1100"/>
              <a:t>Final Design Parabola Mirror</a:t>
            </a:r>
          </a:p>
          <a:p>
            <a:pPr marL="0" indent="0" algn="ctr">
              <a:spcBef>
                <a:spcPts val="1600"/>
              </a:spcBef>
              <a:buFont typeface="Arial" panose="020B0604020202020204" pitchFamily="34" charset="0"/>
              <a:buNone/>
            </a:pPr>
            <a:endParaRPr lang="en-AU" sz="1100"/>
          </a:p>
          <a:p>
            <a:pPr marL="0" indent="0" algn="ctr">
              <a:spcBef>
                <a:spcPts val="1600"/>
              </a:spcBef>
              <a:spcAft>
                <a:spcPts val="1600"/>
              </a:spcAft>
              <a:buFont typeface="Arial" panose="020B0604020202020204" pitchFamily="34" charset="0"/>
              <a:buNone/>
            </a:pPr>
            <a:endParaRPr lang="en-AU" sz="1100"/>
          </a:p>
        </p:txBody>
      </p:sp>
      <p:sp>
        <p:nvSpPr>
          <p:cNvPr id="13" name="Shape 225">
            <a:extLst>
              <a:ext uri="{FF2B5EF4-FFF2-40B4-BE49-F238E27FC236}">
                <a16:creationId xmlns:a16="http://schemas.microsoft.com/office/drawing/2014/main" id="{A15663FD-7B50-4506-8AC5-8DA369D3FA75}"/>
              </a:ext>
            </a:extLst>
          </p:cNvPr>
          <p:cNvSpPr txBox="1">
            <a:spLocks/>
          </p:cNvSpPr>
          <p:nvPr/>
        </p:nvSpPr>
        <p:spPr>
          <a:xfrm>
            <a:off x="5113517" y="2517220"/>
            <a:ext cx="1559480" cy="334963"/>
          </a:xfrm>
          <a:prstGeom prst="rect">
            <a:avLst/>
          </a:prstGeom>
        </p:spPr>
        <p:txBody>
          <a:bodyPr spcFirstLastPara="1" vert="horz" wrap="square" lIns="91425" tIns="91425" rIns="91425" bIns="91425" rtlCol="0" anchor="t" anchorCtr="0">
            <a:noAutofit/>
          </a:bodyPr>
          <a:lst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a:lstStyle>
          <a:p>
            <a:pPr marL="0" indent="0" algn="ctr">
              <a:spcBef>
                <a:spcPts val="0"/>
              </a:spcBef>
              <a:buFont typeface="Arial" panose="020B0604020202020204" pitchFamily="34" charset="0"/>
              <a:buNone/>
            </a:pPr>
            <a:r>
              <a:rPr lang="en-AU" sz="1100"/>
              <a:t>Conical Mirror</a:t>
            </a:r>
          </a:p>
          <a:p>
            <a:pPr marL="0" indent="0" algn="ctr">
              <a:spcBef>
                <a:spcPts val="1600"/>
              </a:spcBef>
              <a:buFont typeface="Arial" panose="020B0604020202020204" pitchFamily="34" charset="0"/>
              <a:buNone/>
            </a:pPr>
            <a:endParaRPr lang="en-AU" sz="1100"/>
          </a:p>
          <a:p>
            <a:pPr marL="0" indent="0" algn="ctr">
              <a:spcBef>
                <a:spcPts val="1600"/>
              </a:spcBef>
              <a:spcAft>
                <a:spcPts val="1600"/>
              </a:spcAft>
              <a:buFont typeface="Arial" panose="020B0604020202020204" pitchFamily="34" charset="0"/>
              <a:buNone/>
            </a:pPr>
            <a:endParaRPr lang="en-AU" sz="1100"/>
          </a:p>
        </p:txBody>
      </p:sp>
      <p:sp>
        <p:nvSpPr>
          <p:cNvPr id="14" name="Shape 225">
            <a:extLst>
              <a:ext uri="{FF2B5EF4-FFF2-40B4-BE49-F238E27FC236}">
                <a16:creationId xmlns:a16="http://schemas.microsoft.com/office/drawing/2014/main" id="{8200A8D4-6403-48A3-A29F-2FA5F17624DF}"/>
              </a:ext>
            </a:extLst>
          </p:cNvPr>
          <p:cNvSpPr txBox="1">
            <a:spLocks/>
          </p:cNvSpPr>
          <p:nvPr/>
        </p:nvSpPr>
        <p:spPr>
          <a:xfrm>
            <a:off x="3518979" y="4241650"/>
            <a:ext cx="1559480" cy="334963"/>
          </a:xfrm>
          <a:prstGeom prst="rect">
            <a:avLst/>
          </a:prstGeom>
        </p:spPr>
        <p:txBody>
          <a:bodyPr spcFirstLastPara="1" vert="horz" wrap="square" lIns="91425" tIns="91425" rIns="91425" bIns="91425" rtlCol="0" anchor="t" anchorCtr="0">
            <a:noAutofit/>
          </a:bodyPr>
          <a:lst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a:lstStyle>
          <a:p>
            <a:pPr marL="0" indent="0" algn="ctr">
              <a:spcBef>
                <a:spcPts val="0"/>
              </a:spcBef>
              <a:buFont typeface="Arial" panose="020B0604020202020204" pitchFamily="34" charset="0"/>
              <a:buNone/>
            </a:pPr>
            <a:r>
              <a:rPr lang="en-AU" sz="1100"/>
              <a:t>Early Design Parabola Mirror</a:t>
            </a:r>
          </a:p>
          <a:p>
            <a:pPr marL="0" indent="0" algn="ctr">
              <a:spcBef>
                <a:spcPts val="1600"/>
              </a:spcBef>
              <a:buFont typeface="Arial" panose="020B0604020202020204" pitchFamily="34" charset="0"/>
              <a:buNone/>
            </a:pPr>
            <a:endParaRPr lang="en-AU" sz="1100"/>
          </a:p>
          <a:p>
            <a:pPr marL="0" indent="0" algn="ctr">
              <a:spcBef>
                <a:spcPts val="1600"/>
              </a:spcBef>
              <a:spcAft>
                <a:spcPts val="1600"/>
              </a:spcAft>
              <a:buFont typeface="Arial" panose="020B0604020202020204" pitchFamily="34" charset="0"/>
              <a:buNone/>
            </a:pPr>
            <a:endParaRPr lang="en-AU"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5"/>
        <p:cNvGrpSpPr/>
        <p:nvPr/>
      </p:nvGrpSpPr>
      <p:grpSpPr>
        <a:xfrm>
          <a:off x="0" y="0"/>
          <a:ext cx="0" cy="0"/>
          <a:chOff x="0" y="0"/>
          <a:chExt cx="0" cy="0"/>
        </a:xfrm>
      </p:grpSpPr>
      <p:sp>
        <p:nvSpPr>
          <p:cNvPr id="196" name="Shape 196"/>
          <p:cNvSpPr txBox="1">
            <a:spLocks noGrp="1"/>
          </p:cNvSpPr>
          <p:nvPr>
            <p:ph type="title" idx="4294967295"/>
          </p:nvPr>
        </p:nvSpPr>
        <p:spPr>
          <a:xfrm>
            <a:off x="-1" y="22075"/>
            <a:ext cx="2995613"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CAMERA ASSEMBLY</a:t>
            </a:r>
            <a:endParaRPr/>
          </a:p>
        </p:txBody>
      </p:sp>
      <p:pic>
        <p:nvPicPr>
          <p:cNvPr id="197" name="Shape 197"/>
          <p:cNvPicPr preferRelativeResize="0"/>
          <p:nvPr/>
        </p:nvPicPr>
        <p:blipFill>
          <a:blip r:embed="rId3">
            <a:alphaModFix/>
          </a:blip>
          <a:stretch>
            <a:fillRect/>
          </a:stretch>
        </p:blipFill>
        <p:spPr>
          <a:xfrm>
            <a:off x="6033712" y="1346143"/>
            <a:ext cx="2798638" cy="1865759"/>
          </a:xfrm>
          <a:prstGeom prst="rect">
            <a:avLst/>
          </a:prstGeom>
          <a:noFill/>
          <a:ln>
            <a:noFill/>
          </a:ln>
        </p:spPr>
      </p:pic>
      <p:pic>
        <p:nvPicPr>
          <p:cNvPr id="198" name="Shape 198"/>
          <p:cNvPicPr preferRelativeResize="0"/>
          <p:nvPr/>
        </p:nvPicPr>
        <p:blipFill rotWithShape="1">
          <a:blip r:embed="rId4">
            <a:alphaModFix/>
          </a:blip>
          <a:srcRect l="24426" t="34328" r="21769" b="24539"/>
          <a:stretch/>
        </p:blipFill>
        <p:spPr>
          <a:xfrm rot="10800000">
            <a:off x="6618069" y="515410"/>
            <a:ext cx="1629923" cy="830733"/>
          </a:xfrm>
          <a:prstGeom prst="rect">
            <a:avLst/>
          </a:prstGeom>
          <a:noFill/>
          <a:ln>
            <a:noFill/>
          </a:ln>
        </p:spPr>
      </p:pic>
      <p:sp>
        <p:nvSpPr>
          <p:cNvPr id="10" name="Rectangle 9">
            <a:extLst>
              <a:ext uri="{FF2B5EF4-FFF2-40B4-BE49-F238E27FC236}">
                <a16:creationId xmlns:a16="http://schemas.microsoft.com/office/drawing/2014/main" id="{8E28E062-B311-44F1-89A6-004F97F5F893}"/>
              </a:ext>
            </a:extLst>
          </p:cNvPr>
          <p:cNvSpPr/>
          <p:nvPr/>
        </p:nvSpPr>
        <p:spPr>
          <a:xfrm>
            <a:off x="3856383" y="3498574"/>
            <a:ext cx="4896677" cy="1015663"/>
          </a:xfrm>
          <a:prstGeom prst="rect">
            <a:avLst/>
          </a:prstGeom>
        </p:spPr>
        <p:txBody>
          <a:bodyPr wrap="square">
            <a:spAutoFit/>
          </a:bodyPr>
          <a:lstStyle/>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This shape was chosen as it gave a good balance between keeping distant objects large enough to be detected</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also allowing good tracking close to the robot</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Also prevented the robot from seeing over the walls, removing a large amount of interference</a:t>
            </a:r>
          </a:p>
        </p:txBody>
      </p:sp>
      <p:sp>
        <p:nvSpPr>
          <p:cNvPr id="11" name="Rectangle 10">
            <a:extLst>
              <a:ext uri="{FF2B5EF4-FFF2-40B4-BE49-F238E27FC236}">
                <a16:creationId xmlns:a16="http://schemas.microsoft.com/office/drawing/2014/main" id="{57997694-8031-4A22-987A-CFDFD0F50938}"/>
              </a:ext>
            </a:extLst>
          </p:cNvPr>
          <p:cNvSpPr/>
          <p:nvPr/>
        </p:nvSpPr>
        <p:spPr>
          <a:xfrm>
            <a:off x="145711" y="1477572"/>
            <a:ext cx="3359489" cy="1384995"/>
          </a:xfrm>
          <a:prstGeom prst="rect">
            <a:avLst/>
          </a:prstGeom>
        </p:spPr>
        <p:txBody>
          <a:bodyPr wrap="square">
            <a:spAutoFit/>
          </a:bodyPr>
          <a:lstStyle/>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The final shape was decided to be a parabola</a:t>
            </a:r>
          </a:p>
          <a:p>
            <a:endParaRPr lang="en-AU" sz="1200">
              <a:latin typeface="Gadugi" panose="020B0502040204020203" pitchFamily="34" charset="0"/>
              <a:ea typeface="Gadugi" panose="020B0502040204020203" pitchFamily="34" charset="0"/>
            </a:endParaRPr>
          </a:p>
          <a:p>
            <a:r>
              <a:rPr lang="en-AU" sz="1200">
                <a:latin typeface="Gadugi" panose="020B0502040204020203" pitchFamily="34" charset="0"/>
                <a:ea typeface="Gadugi" panose="020B0502040204020203" pitchFamily="34" charset="0"/>
              </a:rPr>
              <a:t>Turning point at (0mm,11mm) and a derivative of tan(32°) at an 𝔁 value of 20mm. From 𝔁 of 20mm, to the edge of the mirror (𝔁 of 25mm) is a straight line with the gradient of tan(32°). </a:t>
            </a:r>
          </a:p>
        </p:txBody>
      </p:sp>
      <p:pic>
        <p:nvPicPr>
          <p:cNvPr id="4" name="Picture 3">
            <a:extLst>
              <a:ext uri="{FF2B5EF4-FFF2-40B4-BE49-F238E27FC236}">
                <a16:creationId xmlns:a16="http://schemas.microsoft.com/office/drawing/2014/main" id="{E9976769-357E-4DCB-BCB0-33C99738AF73}"/>
              </a:ext>
            </a:extLst>
          </p:cNvPr>
          <p:cNvPicPr>
            <a:picLocks noChangeAspect="1"/>
          </p:cNvPicPr>
          <p:nvPr/>
        </p:nvPicPr>
        <p:blipFill rotWithShape="1">
          <a:blip r:embed="rId5"/>
          <a:srcRect t="26622" b="27257"/>
          <a:stretch/>
        </p:blipFill>
        <p:spPr>
          <a:xfrm>
            <a:off x="145711" y="3023873"/>
            <a:ext cx="3137484" cy="949402"/>
          </a:xfrm>
          <a:prstGeom prst="rect">
            <a:avLst/>
          </a:prstGeom>
        </p:spPr>
      </p:pic>
      <p:sp>
        <p:nvSpPr>
          <p:cNvPr id="5" name="TextBox 4">
            <a:extLst>
              <a:ext uri="{FF2B5EF4-FFF2-40B4-BE49-F238E27FC236}">
                <a16:creationId xmlns:a16="http://schemas.microsoft.com/office/drawing/2014/main" id="{D09DBAF7-ADD7-45F1-BF08-06E85D4FC625}"/>
              </a:ext>
            </a:extLst>
          </p:cNvPr>
          <p:cNvSpPr txBox="1"/>
          <p:nvPr/>
        </p:nvSpPr>
        <p:spPr>
          <a:xfrm>
            <a:off x="3588026" y="1346143"/>
            <a:ext cx="2362860" cy="1384995"/>
          </a:xfrm>
          <a:prstGeom prst="rect">
            <a:avLst/>
          </a:prstGeom>
          <a:noFill/>
        </p:spPr>
        <p:txBody>
          <a:bodyPr wrap="square" rtlCol="0">
            <a:spAutoFit/>
          </a:bodyPr>
          <a:lstStyle/>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The Acrylic cylinder and mirror top can be moved relative to the camera</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This is used so that the goalie can see further up the field as the camera is offset from the mirrors centre</a:t>
            </a:r>
          </a:p>
        </p:txBody>
      </p:sp>
      <p:sp>
        <p:nvSpPr>
          <p:cNvPr id="6" name="TextBox 5">
            <a:extLst>
              <a:ext uri="{FF2B5EF4-FFF2-40B4-BE49-F238E27FC236}">
                <a16:creationId xmlns:a16="http://schemas.microsoft.com/office/drawing/2014/main" id="{927BEF4C-16BF-4C4F-8196-21B89C63D614}"/>
              </a:ext>
            </a:extLst>
          </p:cNvPr>
          <p:cNvSpPr txBox="1"/>
          <p:nvPr/>
        </p:nvSpPr>
        <p:spPr>
          <a:xfrm>
            <a:off x="332914" y="4134581"/>
            <a:ext cx="2763077" cy="276999"/>
          </a:xfrm>
          <a:prstGeom prst="rect">
            <a:avLst/>
          </a:prstGeom>
          <a:noFill/>
        </p:spPr>
        <p:txBody>
          <a:bodyPr wrap="square" rtlCol="0">
            <a:spAutoFit/>
          </a:bodyPr>
          <a:lstStyle/>
          <a:p>
            <a:r>
              <a:rPr lang="en-AU" sz="1200">
                <a:latin typeface="Calibri" panose="020F0502020204030204" pitchFamily="34" charset="0"/>
                <a:cs typeface="Calibri" panose="020F0502020204030204" pitchFamily="34" charset="0"/>
              </a:rPr>
              <a:t>Custom Mirror Shape (Red Line) (Above)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11"/>
        <p:cNvGrpSpPr/>
        <p:nvPr/>
      </p:nvGrpSpPr>
      <p:grpSpPr>
        <a:xfrm>
          <a:off x="0" y="0"/>
          <a:ext cx="0" cy="0"/>
          <a:chOff x="0" y="0"/>
          <a:chExt cx="0" cy="0"/>
        </a:xfrm>
      </p:grpSpPr>
      <p:sp>
        <p:nvSpPr>
          <p:cNvPr id="212" name="Shape 212"/>
          <p:cNvSpPr txBox="1">
            <a:spLocks noGrp="1"/>
          </p:cNvSpPr>
          <p:nvPr>
            <p:ph type="title" idx="4294967295"/>
          </p:nvPr>
        </p:nvSpPr>
        <p:spPr>
          <a:xfrm>
            <a:off x="0" y="0"/>
            <a:ext cx="6234113"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BACKSPIN &amp; SOLENOID ASSEMBLY</a:t>
            </a:r>
            <a:endParaRPr/>
          </a:p>
        </p:txBody>
      </p:sp>
      <p:pic>
        <p:nvPicPr>
          <p:cNvPr id="213" name="Shape 213"/>
          <p:cNvPicPr preferRelativeResize="0"/>
          <p:nvPr/>
        </p:nvPicPr>
        <p:blipFill>
          <a:blip r:embed="rId3">
            <a:alphaModFix/>
          </a:blip>
          <a:stretch>
            <a:fillRect/>
          </a:stretch>
        </p:blipFill>
        <p:spPr>
          <a:xfrm>
            <a:off x="288866" y="1298966"/>
            <a:ext cx="2662425" cy="1774954"/>
          </a:xfrm>
          <a:prstGeom prst="rect">
            <a:avLst/>
          </a:prstGeom>
          <a:noFill/>
          <a:ln>
            <a:noFill/>
          </a:ln>
        </p:spPr>
      </p:pic>
      <p:sp>
        <p:nvSpPr>
          <p:cNvPr id="2" name="Rectangle 1">
            <a:extLst>
              <a:ext uri="{FF2B5EF4-FFF2-40B4-BE49-F238E27FC236}">
                <a16:creationId xmlns:a16="http://schemas.microsoft.com/office/drawing/2014/main" id="{5EBB32B5-6EB0-4436-94DC-17DBADE1A6F6}"/>
              </a:ext>
            </a:extLst>
          </p:cNvPr>
          <p:cNvSpPr/>
          <p:nvPr/>
        </p:nvSpPr>
        <p:spPr>
          <a:xfrm>
            <a:off x="3452190" y="1048256"/>
            <a:ext cx="5287617" cy="3600986"/>
          </a:xfrm>
          <a:prstGeom prst="rect">
            <a:avLst/>
          </a:prstGeom>
        </p:spPr>
        <p:txBody>
          <a:bodyPr wrap="square">
            <a:spAutoFit/>
          </a:bodyPr>
          <a:lstStyle/>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The dribbler bar is powered by a high speed drone motor and ESC</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This was made from a 3D printed mould, that silicon resin was poured into</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A carbon fibre rod was also inserted into the mould for the silicon to wrap around</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A custom silicon backspin was made as it was the only material that had enough grip with the ball &amp; could withstand high rotational forces from high rpm of drone motor</a:t>
            </a:r>
          </a:p>
          <a:p>
            <a:pPr marL="171450" indent="-171450">
              <a:buFont typeface="Arial" panose="020B0604020202020204" pitchFamily="34" charset="0"/>
              <a:buChar char="•"/>
            </a:pPr>
            <a:endParaRPr lang="en-AU" sz="1200">
              <a:latin typeface="Gadugi" panose="020B0502040204020203" pitchFamily="34" charset="0"/>
              <a:ea typeface="Gadugi" panose="020B0502040204020203" pitchFamily="34" charset="0"/>
            </a:endParaRPr>
          </a:p>
          <a:p>
            <a:endParaRPr lang="en-AU" sz="1200">
              <a:latin typeface="Gadugi" panose="020B0502040204020203" pitchFamily="34" charset="0"/>
              <a:ea typeface="Gadugi" panose="020B0502040204020203" pitchFamily="34" charset="0"/>
            </a:endParaRP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Solenoid is powered by a custom PCB and high voltage converter</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Kicker plate is a carbon fibre strip </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This was due to other materials not being durable enough </a:t>
            </a:r>
          </a:p>
          <a:p>
            <a:pPr marL="171450" indent="-171450">
              <a:buFont typeface="Arial" panose="020B0604020202020204" pitchFamily="34" charset="0"/>
              <a:buChar char="•"/>
            </a:pPr>
            <a:endParaRPr lang="en-AU" sz="1200">
              <a:latin typeface="Gadugi" panose="020B0502040204020203" pitchFamily="34" charset="0"/>
              <a:ea typeface="Gadugi" panose="020B0502040204020203" pitchFamily="34" charset="0"/>
            </a:endParaRPr>
          </a:p>
          <a:p>
            <a:endParaRPr lang="en-AU" sz="1200">
              <a:latin typeface="Gadugi" panose="020B0502040204020203" pitchFamily="34" charset="0"/>
              <a:ea typeface="Gadugi" panose="020B0502040204020203" pitchFamily="34" charset="0"/>
            </a:endParaRP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Dribbling and manoeuvring the ball allows the striker robot to navigate even advanced goalie robots and hide from other strikers</a:t>
            </a:r>
          </a:p>
          <a:p>
            <a:pPr marL="171450" indent="-171450">
              <a:buFont typeface="Arial" panose="020B0604020202020204" pitchFamily="34" charset="0"/>
              <a:buChar char="•"/>
            </a:pPr>
            <a:r>
              <a:rPr lang="en-AU" sz="1200">
                <a:latin typeface="Gadugi" panose="020B0502040204020203" pitchFamily="34" charset="0"/>
                <a:ea typeface="Gadugi" panose="020B0502040204020203" pitchFamily="34" charset="0"/>
              </a:rPr>
              <a:t>Extensive testing was done to ensure that the robot moves at just the right speed and angles to ensure retention of the ball.</a:t>
            </a:r>
          </a:p>
        </p:txBody>
      </p:sp>
      <p:pic>
        <p:nvPicPr>
          <p:cNvPr id="4" name="Picture 3">
            <a:extLst>
              <a:ext uri="{FF2B5EF4-FFF2-40B4-BE49-F238E27FC236}">
                <a16:creationId xmlns:a16="http://schemas.microsoft.com/office/drawing/2014/main" id="{3FA50BD4-6E56-494F-A864-C299DCD118D6}"/>
              </a:ext>
            </a:extLst>
          </p:cNvPr>
          <p:cNvPicPr>
            <a:picLocks noChangeAspect="1"/>
          </p:cNvPicPr>
          <p:nvPr/>
        </p:nvPicPr>
        <p:blipFill rotWithShape="1">
          <a:blip r:embed="rId4"/>
          <a:srcRect l="11266" t="24734" r="13930" b="23736"/>
          <a:stretch/>
        </p:blipFill>
        <p:spPr>
          <a:xfrm>
            <a:off x="192156" y="3639125"/>
            <a:ext cx="2855844" cy="1311524"/>
          </a:xfrm>
          <a:prstGeom prst="rect">
            <a:avLst/>
          </a:prstGeom>
        </p:spPr>
      </p:pic>
      <p:sp>
        <p:nvSpPr>
          <p:cNvPr id="6" name="Shape 225">
            <a:extLst>
              <a:ext uri="{FF2B5EF4-FFF2-40B4-BE49-F238E27FC236}">
                <a16:creationId xmlns:a16="http://schemas.microsoft.com/office/drawing/2014/main" id="{DE369457-2CDA-4724-A9DB-3201430D7ADA}"/>
              </a:ext>
            </a:extLst>
          </p:cNvPr>
          <p:cNvSpPr txBox="1">
            <a:spLocks/>
          </p:cNvSpPr>
          <p:nvPr/>
        </p:nvSpPr>
        <p:spPr>
          <a:xfrm>
            <a:off x="394253" y="3073920"/>
            <a:ext cx="2451650" cy="450084"/>
          </a:xfrm>
          <a:prstGeom prst="rect">
            <a:avLst/>
          </a:prstGeom>
        </p:spPr>
        <p:txBody>
          <a:bodyPr spcFirstLastPara="1" vert="horz" wrap="square" lIns="91425" tIns="91425" rIns="91425" bIns="91425" rtlCol="0" anchor="t" anchorCtr="0">
            <a:noAutofit/>
          </a:bodyPr>
          <a:lstStyle>
            <a:lvl1pPr marL="212598" indent="-212598" algn="l" defTabSz="685800" rtl="0" eaLnBrk="1" latinLnBrk="0" hangingPunct="1">
              <a:lnSpc>
                <a:spcPct val="112000"/>
              </a:lnSpc>
              <a:spcBef>
                <a:spcPts val="675"/>
              </a:spcBef>
              <a:buFont typeface="Arial" panose="020B0604020202020204" pitchFamily="34" charset="0"/>
              <a:buChar char="•"/>
              <a:defRPr sz="1500" kern="1200" baseline="0">
                <a:solidFill>
                  <a:schemeClr val="tx1">
                    <a:lumMod val="85000"/>
                    <a:lumOff val="15000"/>
                  </a:schemeClr>
                </a:solidFill>
                <a:latin typeface="+mn-lt"/>
                <a:ea typeface="+mn-ea"/>
                <a:cs typeface="+mn-cs"/>
              </a:defRPr>
            </a:lvl1pPr>
            <a:lvl2pPr marL="514350" indent="-212598" algn="l" defTabSz="685800" rtl="0" eaLnBrk="1" latinLnBrk="0" hangingPunct="1">
              <a:lnSpc>
                <a:spcPct val="112000"/>
              </a:lnSpc>
              <a:spcBef>
                <a:spcPts val="675"/>
              </a:spcBef>
              <a:buFont typeface="Corbel" panose="020B0503020204020204" pitchFamily="34" charset="0"/>
              <a:buChar char="–"/>
              <a:defRPr sz="1350" kern="1200" baseline="0">
                <a:solidFill>
                  <a:schemeClr val="tx1">
                    <a:lumMod val="85000"/>
                    <a:lumOff val="15000"/>
                  </a:schemeClr>
                </a:solidFill>
                <a:latin typeface="+mn-lt"/>
                <a:ea typeface="+mn-ea"/>
                <a:cs typeface="+mn-cs"/>
              </a:defRPr>
            </a:lvl2pPr>
            <a:lvl3pPr marL="857250" indent="-212598" algn="l" defTabSz="685800" rtl="0" eaLnBrk="1" latinLnBrk="0" hangingPunct="1">
              <a:lnSpc>
                <a:spcPct val="112000"/>
              </a:lnSpc>
              <a:spcBef>
                <a:spcPts val="675"/>
              </a:spcBef>
              <a:buFont typeface="Arial" panose="020B0604020202020204" pitchFamily="34" charset="0"/>
              <a:buChar char="•"/>
              <a:defRPr sz="1200" kern="1200" baseline="0">
                <a:solidFill>
                  <a:schemeClr val="tx1">
                    <a:lumMod val="85000"/>
                    <a:lumOff val="15000"/>
                  </a:schemeClr>
                </a:solidFill>
                <a:latin typeface="+mn-lt"/>
                <a:ea typeface="+mn-ea"/>
                <a:cs typeface="+mn-cs"/>
              </a:defRPr>
            </a:lvl3pPr>
            <a:lvl4pPr marL="1200150" indent="-212598" algn="l" defTabSz="685800" rtl="0" eaLnBrk="1" latinLnBrk="0" hangingPunct="1">
              <a:lnSpc>
                <a:spcPct val="112000"/>
              </a:lnSpc>
              <a:spcBef>
                <a:spcPts val="675"/>
              </a:spcBef>
              <a:buFont typeface="Corbel" panose="020B0503020204020204" pitchFamily="34" charset="0"/>
              <a:buChar char="–"/>
              <a:defRPr sz="1050" kern="1200" baseline="0">
                <a:solidFill>
                  <a:schemeClr val="tx1">
                    <a:lumMod val="85000"/>
                    <a:lumOff val="15000"/>
                  </a:schemeClr>
                </a:solidFill>
                <a:latin typeface="+mn-lt"/>
                <a:ea typeface="+mn-ea"/>
                <a:cs typeface="+mn-cs"/>
              </a:defRPr>
            </a:lvl4pPr>
            <a:lvl5pPr marL="1543050" indent="-212598" algn="l" defTabSz="685800" rtl="0" eaLnBrk="1" latinLnBrk="0" hangingPunct="1">
              <a:lnSpc>
                <a:spcPct val="112000"/>
              </a:lnSpc>
              <a:spcBef>
                <a:spcPts val="6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5pPr>
            <a:lvl6pPr marL="18859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6pPr>
            <a:lvl7pPr marL="2228850" indent="-212598" algn="l" defTabSz="685800" rtl="0" eaLnBrk="1" latinLnBrk="0" hangingPunct="1">
              <a:lnSpc>
                <a:spcPct val="112000"/>
              </a:lnSpc>
              <a:spcBef>
                <a:spcPts val="975"/>
              </a:spcBef>
              <a:buFont typeface="Arial" panose="020B0604020202020204" pitchFamily="34" charset="0"/>
              <a:buChar char="•"/>
              <a:defRPr sz="1050" i="1" kern="1200">
                <a:solidFill>
                  <a:schemeClr val="tx1">
                    <a:lumMod val="85000"/>
                    <a:lumOff val="15000"/>
                  </a:schemeClr>
                </a:solidFill>
                <a:latin typeface="+mn-lt"/>
                <a:ea typeface="+mn-ea"/>
                <a:cs typeface="+mn-cs"/>
              </a:defRPr>
            </a:lvl7pPr>
            <a:lvl8pPr marL="2571750" indent="-212598" algn="l" defTabSz="685800" rtl="0" eaLnBrk="1" latinLnBrk="0" hangingPunct="1">
              <a:lnSpc>
                <a:spcPct val="112000"/>
              </a:lnSpc>
              <a:spcBef>
                <a:spcPts val="975"/>
              </a:spcBef>
              <a:buFont typeface="Corbel" panose="020B0503020204020204" pitchFamily="34" charset="0"/>
              <a:buChar char="–"/>
              <a:defRPr sz="1050" kern="1200">
                <a:solidFill>
                  <a:schemeClr val="tx1">
                    <a:lumMod val="85000"/>
                    <a:lumOff val="15000"/>
                  </a:schemeClr>
                </a:solidFill>
                <a:latin typeface="+mn-lt"/>
                <a:ea typeface="+mn-ea"/>
                <a:cs typeface="+mn-cs"/>
              </a:defRPr>
            </a:lvl8pPr>
            <a:lvl9pPr marL="2914650" indent="-212598" algn="l" defTabSz="685800" rtl="0" eaLnBrk="1" latinLnBrk="0" hangingPunct="1">
              <a:lnSpc>
                <a:spcPct val="112000"/>
              </a:lnSpc>
              <a:spcBef>
                <a:spcPts val="975"/>
              </a:spcBef>
              <a:buFont typeface="Arial" panose="020B0604020202020204" pitchFamily="34" charset="0"/>
              <a:buChar char="•"/>
              <a:defRPr sz="1050" i="1" kern="1200" baseline="0">
                <a:solidFill>
                  <a:schemeClr val="tx1">
                    <a:lumMod val="85000"/>
                    <a:lumOff val="15000"/>
                  </a:schemeClr>
                </a:solidFill>
                <a:latin typeface="+mn-lt"/>
                <a:ea typeface="+mn-ea"/>
                <a:cs typeface="+mn-cs"/>
              </a:defRPr>
            </a:lvl9pPr>
          </a:lstStyle>
          <a:p>
            <a:pPr marL="0" indent="0" algn="ctr">
              <a:spcBef>
                <a:spcPts val="0"/>
              </a:spcBef>
              <a:buFont typeface="Arial" panose="020B0604020202020204" pitchFamily="34" charset="0"/>
              <a:buNone/>
            </a:pPr>
            <a:r>
              <a:rPr lang="en-AU" sz="1100"/>
              <a:t>Backspin &amp; Kicker Assembly (Above)</a:t>
            </a:r>
          </a:p>
          <a:p>
            <a:pPr marL="0" indent="0" algn="ctr">
              <a:spcBef>
                <a:spcPts val="0"/>
              </a:spcBef>
              <a:buFont typeface="Arial" panose="020B0604020202020204" pitchFamily="34" charset="0"/>
              <a:buNone/>
            </a:pPr>
            <a:r>
              <a:rPr lang="en-AU" sz="1100"/>
              <a:t>Silicon Backspin (Below)</a:t>
            </a:r>
          </a:p>
          <a:p>
            <a:pPr marL="0" indent="0" algn="ctr">
              <a:spcBef>
                <a:spcPts val="1600"/>
              </a:spcBef>
              <a:buFont typeface="Arial" panose="020B0604020202020204" pitchFamily="34" charset="0"/>
              <a:buNone/>
            </a:pPr>
            <a:endParaRPr lang="en-AU" sz="1100"/>
          </a:p>
          <a:p>
            <a:pPr marL="0" indent="0" algn="ctr">
              <a:spcBef>
                <a:spcPts val="1600"/>
              </a:spcBef>
              <a:spcAft>
                <a:spcPts val="1600"/>
              </a:spcAft>
              <a:buFont typeface="Arial" panose="020B0604020202020204" pitchFamily="34" charset="0"/>
              <a:buNone/>
            </a:pPr>
            <a:endParaRPr lang="en-AU"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17"/>
        <p:cNvGrpSpPr/>
        <p:nvPr/>
      </p:nvGrpSpPr>
      <p:grpSpPr>
        <a:xfrm>
          <a:off x="0" y="0"/>
          <a:ext cx="0" cy="0"/>
          <a:chOff x="0" y="0"/>
          <a:chExt cx="0" cy="0"/>
        </a:xfrm>
      </p:grpSpPr>
      <p:sp>
        <p:nvSpPr>
          <p:cNvPr id="218" name="Shape 218"/>
          <p:cNvSpPr txBox="1"/>
          <p:nvPr/>
        </p:nvSpPr>
        <p:spPr>
          <a:xfrm>
            <a:off x="705975" y="1388300"/>
            <a:ext cx="333900" cy="286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000">
              <a:solidFill>
                <a:srgbClr val="FF0000"/>
              </a:solidFill>
            </a:endParaRPr>
          </a:p>
        </p:txBody>
      </p:sp>
      <p:sp>
        <p:nvSpPr>
          <p:cNvPr id="219" name="Shape 219"/>
          <p:cNvSpPr txBox="1">
            <a:spLocks noGrp="1"/>
          </p:cNvSpPr>
          <p:nvPr>
            <p:ph type="body" idx="4294967295"/>
          </p:nvPr>
        </p:nvSpPr>
        <p:spPr>
          <a:xfrm>
            <a:off x="106922" y="3668048"/>
            <a:ext cx="2308225" cy="7493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1100">
                <a:latin typeface="Gadugi" panose="020B0502040204020203" pitchFamily="34" charset="0"/>
              </a:rPr>
              <a:t>The final </a:t>
            </a:r>
            <a:r>
              <a:rPr lang="en-AU" sz="1100">
                <a:latin typeface="Gadugi" panose="020B0502040204020203" pitchFamily="34" charset="0"/>
              </a:rPr>
              <a:t>motor angle </a:t>
            </a:r>
            <a:r>
              <a:rPr lang="en" sz="1100">
                <a:latin typeface="Gadugi" panose="020B0502040204020203" pitchFamily="34" charset="0"/>
              </a:rPr>
              <a:t>design (</a:t>
            </a:r>
            <a:r>
              <a:rPr lang="en-AU" sz="1100">
                <a:latin typeface="Gadugi" panose="020B0502040204020203" pitchFamily="34" charset="0"/>
              </a:rPr>
              <a:t>shown above) </a:t>
            </a:r>
            <a:r>
              <a:rPr lang="en" sz="1100">
                <a:latin typeface="Gadugi" panose="020B0502040204020203" pitchFamily="34" charset="0"/>
              </a:rPr>
              <a:t>has the motors aligned to allow fast forwards and sideways movement.</a:t>
            </a:r>
            <a:endParaRPr sz="1100">
              <a:latin typeface="Gadugi" panose="020B0502040204020203" pitchFamily="34" charset="0"/>
            </a:endParaRPr>
          </a:p>
        </p:txBody>
      </p:sp>
      <p:sp>
        <p:nvSpPr>
          <p:cNvPr id="220" name="Shape 220"/>
          <p:cNvSpPr txBox="1">
            <a:spLocks noGrp="1"/>
          </p:cNvSpPr>
          <p:nvPr>
            <p:ph type="body" idx="4294967295"/>
          </p:nvPr>
        </p:nvSpPr>
        <p:spPr>
          <a:xfrm>
            <a:off x="2706688" y="90488"/>
            <a:ext cx="6437312" cy="6461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Gadugi" panose="020B0502040204020203" pitchFamily="34" charset="0"/>
              </a:rPr>
              <a:t>For movement, 4 motors located on the 45 degree diagonals are the best option as this arrangement allows both the forwards and sideways speed to be maximised.</a:t>
            </a:r>
            <a:endParaRPr sz="1100">
              <a:latin typeface="Gadugi" panose="020B0502040204020203" pitchFamily="34" charset="0"/>
            </a:endParaRPr>
          </a:p>
          <a:p>
            <a:pPr marL="0" lvl="0" indent="0" algn="ctr" rtl="0">
              <a:spcBef>
                <a:spcPts val="1600"/>
              </a:spcBef>
              <a:spcAft>
                <a:spcPts val="0"/>
              </a:spcAft>
              <a:buNone/>
            </a:pPr>
            <a:endParaRPr sz="1100">
              <a:latin typeface="Gadugi" panose="020B0502040204020203" pitchFamily="34" charset="0"/>
            </a:endParaRPr>
          </a:p>
          <a:p>
            <a:pPr marL="0" lvl="0" indent="0" algn="l" rtl="0">
              <a:spcBef>
                <a:spcPts val="1600"/>
              </a:spcBef>
              <a:spcAft>
                <a:spcPts val="1600"/>
              </a:spcAft>
              <a:buNone/>
            </a:pPr>
            <a:endParaRPr sz="1100">
              <a:latin typeface="Gadugi" panose="020B0502040204020203" pitchFamily="34" charset="0"/>
            </a:endParaRPr>
          </a:p>
        </p:txBody>
      </p:sp>
      <p:sp>
        <p:nvSpPr>
          <p:cNvPr id="222" name="Shape 222"/>
          <p:cNvSpPr txBox="1">
            <a:spLocks noGrp="1"/>
          </p:cNvSpPr>
          <p:nvPr>
            <p:ph type="title" idx="4294967295"/>
          </p:nvPr>
        </p:nvSpPr>
        <p:spPr>
          <a:xfrm>
            <a:off x="0" y="0"/>
            <a:ext cx="2995613" cy="44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sz="3750" i="1">
                <a:latin typeface="Century Schoolbook" panose="02040604050505020304" pitchFamily="18" charset="0"/>
              </a:rPr>
              <a:t>Motor</a:t>
            </a:r>
            <a:br>
              <a:rPr lang="en" sz="3750" i="1">
                <a:latin typeface="Century Schoolbook" panose="02040604050505020304" pitchFamily="18" charset="0"/>
              </a:rPr>
            </a:br>
            <a:r>
              <a:rPr lang="en" sz="3750" i="1">
                <a:latin typeface="Century Schoolbook" panose="02040604050505020304" pitchFamily="18" charset="0"/>
              </a:rPr>
              <a:t>Mechanics</a:t>
            </a:r>
            <a:endParaRPr sz="3750" i="1">
              <a:latin typeface="Century Schoolbook" panose="02040604050505020304" pitchFamily="18" charset="0"/>
            </a:endParaRPr>
          </a:p>
        </p:txBody>
      </p:sp>
      <p:sp>
        <p:nvSpPr>
          <p:cNvPr id="224" name="Shape 224"/>
          <p:cNvSpPr txBox="1">
            <a:spLocks noGrp="1"/>
          </p:cNvSpPr>
          <p:nvPr>
            <p:ph type="body" idx="4294967295"/>
          </p:nvPr>
        </p:nvSpPr>
        <p:spPr>
          <a:xfrm>
            <a:off x="2706688" y="2404878"/>
            <a:ext cx="6437312" cy="646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Gadugi" panose="020B0502040204020203" pitchFamily="34" charset="0"/>
              </a:rPr>
              <a:t>By spreading the front two motors to 60 degrees from the centreline, the capture zone of the robot can be made significantly larger. This slight tradeoff in sideways speed is outweighed by the significantly better ball control.</a:t>
            </a:r>
            <a:endParaRPr sz="1100">
              <a:latin typeface="Gadugi" panose="020B0502040204020203" pitchFamily="34" charset="0"/>
            </a:endParaRPr>
          </a:p>
          <a:p>
            <a:pPr marL="0" lvl="0" indent="0" algn="ctr" rtl="0">
              <a:spcBef>
                <a:spcPts val="1600"/>
              </a:spcBef>
              <a:spcAft>
                <a:spcPts val="0"/>
              </a:spcAft>
              <a:buNone/>
            </a:pPr>
            <a:endParaRPr sz="1100">
              <a:latin typeface="Gadugi" panose="020B0502040204020203" pitchFamily="34" charset="0"/>
            </a:endParaRPr>
          </a:p>
          <a:p>
            <a:pPr marL="0" lvl="0" indent="0" algn="ctr" rtl="0">
              <a:spcBef>
                <a:spcPts val="1600"/>
              </a:spcBef>
              <a:spcAft>
                <a:spcPts val="1600"/>
              </a:spcAft>
              <a:buNone/>
            </a:pPr>
            <a:endParaRPr sz="1100">
              <a:latin typeface="Gadugi" panose="020B0502040204020203" pitchFamily="34" charset="0"/>
            </a:endParaRPr>
          </a:p>
        </p:txBody>
      </p:sp>
      <p:sp>
        <p:nvSpPr>
          <p:cNvPr id="225" name="Shape 225"/>
          <p:cNvSpPr txBox="1">
            <a:spLocks noGrp="1"/>
          </p:cNvSpPr>
          <p:nvPr>
            <p:ph type="body" idx="4294967295"/>
          </p:nvPr>
        </p:nvSpPr>
        <p:spPr>
          <a:xfrm>
            <a:off x="4539692" y="594528"/>
            <a:ext cx="741362" cy="3349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tx1">
                    <a:lumMod val="85000"/>
                    <a:lumOff val="15000"/>
                  </a:schemeClr>
                </a:solidFill>
              </a:rPr>
              <a:t>115mm</a:t>
            </a:r>
            <a:endParaRPr sz="1100">
              <a:solidFill>
                <a:schemeClr val="tx1">
                  <a:lumMod val="85000"/>
                  <a:lumOff val="15000"/>
                </a:schemeClr>
              </a:solidFill>
            </a:endParaRPr>
          </a:p>
          <a:p>
            <a:pPr marL="0" lvl="0" indent="0" algn="ctr" rtl="0">
              <a:spcBef>
                <a:spcPts val="1600"/>
              </a:spcBef>
              <a:spcAft>
                <a:spcPts val="0"/>
              </a:spcAft>
              <a:buNone/>
            </a:pPr>
            <a:endParaRPr sz="1100">
              <a:solidFill>
                <a:schemeClr val="tx1">
                  <a:lumMod val="85000"/>
                  <a:lumOff val="15000"/>
                </a:schemeClr>
              </a:solidFill>
            </a:endParaRPr>
          </a:p>
          <a:p>
            <a:pPr marL="0" lvl="0" indent="0" algn="l" rtl="0">
              <a:spcBef>
                <a:spcPts val="1600"/>
              </a:spcBef>
              <a:spcAft>
                <a:spcPts val="1600"/>
              </a:spcAft>
              <a:buNone/>
            </a:pPr>
            <a:endParaRPr sz="1100">
              <a:solidFill>
                <a:schemeClr val="tx1">
                  <a:lumMod val="85000"/>
                  <a:lumOff val="15000"/>
                </a:schemeClr>
              </a:solidFill>
            </a:endParaRPr>
          </a:p>
        </p:txBody>
      </p:sp>
      <p:sp>
        <p:nvSpPr>
          <p:cNvPr id="226" name="Shape 226"/>
          <p:cNvSpPr txBox="1">
            <a:spLocks noGrp="1"/>
          </p:cNvSpPr>
          <p:nvPr>
            <p:ph type="body" idx="4294967295"/>
          </p:nvPr>
        </p:nvSpPr>
        <p:spPr>
          <a:xfrm>
            <a:off x="6242533" y="659606"/>
            <a:ext cx="741362" cy="3349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tx1">
                    <a:lumMod val="85000"/>
                    <a:lumOff val="15000"/>
                  </a:schemeClr>
                </a:solidFill>
              </a:rPr>
              <a:t>160mm</a:t>
            </a:r>
            <a:endParaRPr sz="1100">
              <a:solidFill>
                <a:schemeClr val="tx1">
                  <a:lumMod val="85000"/>
                  <a:lumOff val="15000"/>
                </a:schemeClr>
              </a:solidFill>
            </a:endParaRPr>
          </a:p>
          <a:p>
            <a:pPr marL="0" lvl="0" indent="0" algn="ctr" rtl="0">
              <a:spcBef>
                <a:spcPts val="1600"/>
              </a:spcBef>
              <a:spcAft>
                <a:spcPts val="0"/>
              </a:spcAft>
              <a:buNone/>
            </a:pPr>
            <a:endParaRPr sz="1100">
              <a:solidFill>
                <a:schemeClr val="tx1">
                  <a:lumMod val="85000"/>
                  <a:lumOff val="15000"/>
                </a:schemeClr>
              </a:solidFill>
            </a:endParaRPr>
          </a:p>
          <a:p>
            <a:pPr marL="0" lvl="0" indent="0" algn="l" rtl="0">
              <a:spcBef>
                <a:spcPts val="1600"/>
              </a:spcBef>
              <a:spcAft>
                <a:spcPts val="1600"/>
              </a:spcAft>
              <a:buNone/>
            </a:pPr>
            <a:endParaRPr sz="1100">
              <a:solidFill>
                <a:schemeClr val="tx1">
                  <a:lumMod val="85000"/>
                  <a:lumOff val="15000"/>
                </a:schemeClr>
              </a:solidFill>
            </a:endParaRPr>
          </a:p>
        </p:txBody>
      </p:sp>
      <p:sp>
        <p:nvSpPr>
          <p:cNvPr id="229" name="Shape 229"/>
          <p:cNvSpPr txBox="1">
            <a:spLocks noGrp="1"/>
          </p:cNvSpPr>
          <p:nvPr>
            <p:ph type="body" idx="4294967295"/>
          </p:nvPr>
        </p:nvSpPr>
        <p:spPr>
          <a:xfrm>
            <a:off x="2562537" y="3872032"/>
            <a:ext cx="6437312" cy="7794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Gadugi" panose="020B0502040204020203" pitchFamily="34" charset="0"/>
              </a:rPr>
              <a:t>The above code is used to calculate the value to write to the PWM input of each motor controller, and also allows the robot to move on any angle. The addition of a rotation constant to the speed of each motor allows the robot to overlay both movement in any direction, as well as any rotation.</a:t>
            </a:r>
            <a:endParaRPr sz="1100">
              <a:latin typeface="Gadugi" panose="020B0502040204020203" pitchFamily="34" charset="0"/>
            </a:endParaRPr>
          </a:p>
          <a:p>
            <a:pPr marL="0" lvl="0" indent="0" algn="ctr" rtl="0">
              <a:spcBef>
                <a:spcPts val="1600"/>
              </a:spcBef>
              <a:spcAft>
                <a:spcPts val="0"/>
              </a:spcAft>
              <a:buNone/>
            </a:pPr>
            <a:endParaRPr sz="1100">
              <a:latin typeface="Gadugi" panose="020B0502040204020203" pitchFamily="34" charset="0"/>
            </a:endParaRPr>
          </a:p>
          <a:p>
            <a:pPr marL="0" lvl="0" indent="0" algn="ctr" rtl="0">
              <a:spcBef>
                <a:spcPts val="1600"/>
              </a:spcBef>
              <a:spcAft>
                <a:spcPts val="1600"/>
              </a:spcAft>
              <a:buNone/>
            </a:pPr>
            <a:endParaRPr sz="1100">
              <a:latin typeface="Gadugi" panose="020B0502040204020203" pitchFamily="34" charset="0"/>
            </a:endParaRPr>
          </a:p>
        </p:txBody>
      </p:sp>
      <p:cxnSp>
        <p:nvCxnSpPr>
          <p:cNvPr id="221" name="Shape 221"/>
          <p:cNvCxnSpPr/>
          <p:nvPr/>
        </p:nvCxnSpPr>
        <p:spPr>
          <a:xfrm>
            <a:off x="2455186" y="488"/>
            <a:ext cx="0" cy="5143500"/>
          </a:xfrm>
          <a:prstGeom prst="straightConnector1">
            <a:avLst/>
          </a:prstGeom>
          <a:noFill/>
          <a:ln w="9525" cap="flat" cmpd="sng">
            <a:solidFill>
              <a:schemeClr val="tx1"/>
            </a:solidFill>
            <a:prstDash val="solid"/>
            <a:round/>
            <a:headEnd type="none" w="med" len="med"/>
            <a:tailEnd type="none" w="med" len="med"/>
          </a:ln>
        </p:spPr>
      </p:cxnSp>
      <p:pic>
        <p:nvPicPr>
          <p:cNvPr id="223" name="Shape 223"/>
          <p:cNvPicPr preferRelativeResize="0"/>
          <p:nvPr/>
        </p:nvPicPr>
        <p:blipFill>
          <a:blip r:embed="rId3">
            <a:alphaModFix/>
            <a:extLst>
              <a:ext uri="{BEBA8EAE-BF5A-486C-A8C5-ECC9F3942E4B}">
                <a14:imgProps xmlns:a14="http://schemas.microsoft.com/office/drawing/2010/main">
                  <a14:imgLayer r:embed="rId4">
                    <a14:imgEffect>
                      <a14:colorTemperature colorTemp="7500"/>
                    </a14:imgEffect>
                    <a14:imgEffect>
                      <a14:brightnessContrast bright="-100000"/>
                    </a14:imgEffect>
                  </a14:imgLayer>
                </a14:imgProps>
              </a:ext>
            </a:extLst>
          </a:blip>
          <a:stretch>
            <a:fillRect/>
          </a:stretch>
        </p:blipFill>
        <p:spPr>
          <a:xfrm>
            <a:off x="149524" y="1459342"/>
            <a:ext cx="2009175" cy="1878083"/>
          </a:xfrm>
          <a:prstGeom prst="rect">
            <a:avLst/>
          </a:prstGeom>
          <a:noFill/>
          <a:ln>
            <a:noFill/>
          </a:ln>
        </p:spPr>
      </p:pic>
      <p:pic>
        <p:nvPicPr>
          <p:cNvPr id="227" name="Shape 227"/>
          <p:cNvPicPr preferRelativeResize="0"/>
          <p:nvPr/>
        </p:nvPicPr>
        <p:blipFill>
          <a:blip r:embed="rId5">
            <a:alphaModFix/>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3916225" y="881737"/>
            <a:ext cx="3432106" cy="1472255"/>
          </a:xfrm>
          <a:prstGeom prst="rect">
            <a:avLst/>
          </a:prstGeom>
          <a:noFill/>
          <a:ln>
            <a:noFill/>
          </a:ln>
        </p:spPr>
      </p:pic>
      <p:sp>
        <p:nvSpPr>
          <p:cNvPr id="228" name="Shape 228"/>
          <p:cNvSpPr/>
          <p:nvPr/>
        </p:nvSpPr>
        <p:spPr>
          <a:xfrm>
            <a:off x="2562537" y="3175202"/>
            <a:ext cx="6436632" cy="645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900">
              <a:solidFill>
                <a:srgbClr val="FF8BFF"/>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None/>
            </a:pPr>
            <a:r>
              <a:rPr lang="en" sz="900">
                <a:solidFill>
                  <a:srgbClr val="FF8BFF"/>
                </a:solidFill>
                <a:latin typeface="Consolas" panose="020B0609020204030204" pitchFamily="49" charset="0"/>
                <a:ea typeface="Roboto Mono"/>
                <a:cs typeface="Consolas" panose="020B0609020204030204" pitchFamily="49" charset="0"/>
                <a:sym typeface="Roboto Mono"/>
              </a:rPr>
              <a:t>double</a:t>
            </a:r>
            <a:r>
              <a:rPr lang="en" sz="900">
                <a:solidFill>
                  <a:schemeClr val="dk1"/>
                </a:solidFill>
                <a:latin typeface="Consolas" panose="020B0609020204030204" pitchFamily="49" charset="0"/>
                <a:ea typeface="Roboto Mono"/>
                <a:cs typeface="Consolas" panose="020B0609020204030204" pitchFamily="49" charset="0"/>
                <a:sym typeface="Roboto Mono"/>
              </a:rPr>
              <a:t> motorPWM</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t>
            </a:r>
            <a:r>
              <a:rPr lang="en" sz="900">
                <a:solidFill>
                  <a:srgbClr val="FF8BFF"/>
                </a:solidFill>
                <a:latin typeface="Consolas" panose="020B0609020204030204" pitchFamily="49" charset="0"/>
                <a:ea typeface="Roboto Mono"/>
                <a:cs typeface="Consolas" panose="020B0609020204030204" pitchFamily="49" charset="0"/>
                <a:sym typeface="Roboto Mono"/>
              </a:rPr>
              <a:t>cos</a:t>
            </a:r>
            <a:r>
              <a:rPr lang="en" sz="900">
                <a:solidFill>
                  <a:schemeClr val="dk1"/>
                </a:solidFill>
                <a:latin typeface="Consolas" panose="020B0609020204030204" pitchFamily="49" charset="0"/>
                <a:ea typeface="Roboto Mono"/>
                <a:cs typeface="Consolas" panose="020B0609020204030204" pitchFamily="49" charset="0"/>
                <a:sym typeface="Roboto Mono"/>
              </a:rPr>
              <a:t>(((angleOfMotor</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F0AD6D"/>
                </a:solidFill>
                <a:latin typeface="Consolas" panose="020B0609020204030204" pitchFamily="49" charset="0"/>
                <a:ea typeface="Roboto Mono"/>
                <a:cs typeface="Consolas" panose="020B0609020204030204" pitchFamily="49" charset="0"/>
                <a:sym typeface="Roboto Mono"/>
              </a:rPr>
              <a:t>90</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angle)</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angToRad)))</a:t>
            </a:r>
            <a:r>
              <a:rPr lang="en" sz="900">
                <a:solidFill>
                  <a:srgbClr val="CFBFAD"/>
                </a:solidFill>
                <a:latin typeface="Consolas" panose="020B0609020204030204" pitchFamily="49" charset="0"/>
                <a:ea typeface="Roboto Mono"/>
                <a:cs typeface="Consolas" panose="020B0609020204030204" pitchFamily="49" charset="0"/>
                <a:sym typeface="Roboto Mono"/>
              </a:rPr>
              <a:t>;</a:t>
            </a:r>
            <a:endParaRPr sz="900">
              <a:solidFill>
                <a:srgbClr val="CFBFAD"/>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None/>
            </a:pPr>
            <a:r>
              <a:rPr lang="en" sz="900">
                <a:solidFill>
                  <a:srgbClr val="FF8BFF"/>
                </a:solidFill>
                <a:latin typeface="Consolas" panose="020B0609020204030204" pitchFamily="49" charset="0"/>
                <a:ea typeface="Roboto Mono"/>
                <a:cs typeface="Consolas" panose="020B0609020204030204" pitchFamily="49" charset="0"/>
                <a:sym typeface="Roboto Mono"/>
              </a:rPr>
              <a:t>int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motorSpeed</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(motorAPWM</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scaledSpeed)</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rgbClr val="CFBFAD"/>
                </a:solidFill>
                <a:latin typeface="Consolas" panose="020B0609020204030204" pitchFamily="49" charset="0"/>
                <a:ea typeface="Roboto Mono"/>
                <a:cs typeface="Consolas" panose="020B0609020204030204" pitchFamily="49" charset="0"/>
                <a:sym typeface="Roboto Mono"/>
              </a:rPr>
              <a:t>+</a:t>
            </a:r>
            <a:r>
              <a:rPr lang="en" sz="900">
                <a:solidFill>
                  <a:srgbClr val="646482"/>
                </a:solidFill>
                <a:latin typeface="Consolas" panose="020B0609020204030204" pitchFamily="49" charset="0"/>
                <a:ea typeface="Roboto Mono"/>
                <a:cs typeface="Consolas" panose="020B0609020204030204" pitchFamily="49" charset="0"/>
                <a:sym typeface="Roboto Mono"/>
              </a:rPr>
              <a:t> </a:t>
            </a:r>
            <a:r>
              <a:rPr lang="en" sz="900">
                <a:solidFill>
                  <a:schemeClr val="dk1"/>
                </a:solidFill>
                <a:latin typeface="Consolas" panose="020B0609020204030204" pitchFamily="49" charset="0"/>
                <a:ea typeface="Roboto Mono"/>
                <a:cs typeface="Consolas" panose="020B0609020204030204" pitchFamily="49" charset="0"/>
                <a:sym typeface="Roboto Mono"/>
              </a:rPr>
              <a:t>rotation</a:t>
            </a:r>
            <a:r>
              <a:rPr lang="en" sz="900">
                <a:solidFill>
                  <a:srgbClr val="CFBFAD"/>
                </a:solidFill>
                <a:latin typeface="Consolas" panose="020B0609020204030204" pitchFamily="49" charset="0"/>
                <a:ea typeface="Roboto Mono"/>
                <a:cs typeface="Consolas" panose="020B0609020204030204" pitchFamily="49" charset="0"/>
                <a:sym typeface="Roboto Mono"/>
              </a:rPr>
              <a:t>; </a:t>
            </a:r>
            <a:r>
              <a:rPr lang="en" sz="900">
                <a:solidFill>
                  <a:srgbClr val="666666"/>
                </a:solidFill>
                <a:latin typeface="Consolas" panose="020B0609020204030204" pitchFamily="49" charset="0"/>
                <a:ea typeface="Roboto Mono"/>
                <a:cs typeface="Consolas" panose="020B0609020204030204" pitchFamily="49" charset="0"/>
                <a:sym typeface="Roboto Mono"/>
              </a:rPr>
              <a:t>//Ensures that the pwm does not exceed 255</a:t>
            </a:r>
            <a:endParaRPr sz="900">
              <a:solidFill>
                <a:srgbClr val="666666"/>
              </a:solidFill>
              <a:latin typeface="Consolas" panose="020B0609020204030204" pitchFamily="49" charset="0"/>
              <a:ea typeface="Roboto Mono"/>
              <a:cs typeface="Consolas" panose="020B0609020204030204" pitchFamily="49" charset="0"/>
              <a:sym typeface="Roboto Mono"/>
            </a:endParaRPr>
          </a:p>
          <a:p>
            <a:pPr marL="0" lvl="0" indent="0" rtl="0">
              <a:lnSpc>
                <a:spcPct val="115000"/>
              </a:lnSpc>
              <a:spcBef>
                <a:spcPts val="0"/>
              </a:spcBef>
              <a:spcAft>
                <a:spcPts val="0"/>
              </a:spcAft>
              <a:buClr>
                <a:schemeClr val="dk1"/>
              </a:buClr>
              <a:buSzPts val="1100"/>
              <a:buFont typeface="Arial"/>
              <a:buNone/>
            </a:pPr>
            <a:endParaRPr sz="900">
              <a:solidFill>
                <a:srgbClr val="CFBFAD"/>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91884" y="4263311"/>
            <a:ext cx="4114801" cy="115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AU" sz="4800">
                <a:latin typeface="Gadugi" panose="020B0502040204020203" pitchFamily="34" charset="0"/>
              </a:rPr>
              <a:t>ELECTRONICS</a:t>
            </a:r>
            <a:endParaRPr sz="4800">
              <a:latin typeface="Gadugi" panose="020B0502040204020203" pitchFamily="34" charset="0"/>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3113</Words>
  <Application>Microsoft Macintosh PowerPoint</Application>
  <PresentationFormat>On-screen Show (16:9)</PresentationFormat>
  <Paragraphs>371</Paragraphs>
  <Slides>28</Slides>
  <Notes>28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28</vt:i4>
      </vt:variant>
    </vt:vector>
  </HeadingPairs>
  <TitlesOfParts>
    <vt:vector size="40" baseType="lpstr">
      <vt:lpstr>Calibri</vt:lpstr>
      <vt:lpstr>Century Schoolbook</vt:lpstr>
      <vt:lpstr>Consolas</vt:lpstr>
      <vt:lpstr>Corbel</vt:lpstr>
      <vt:lpstr>Gadugi</vt:lpstr>
      <vt:lpstr>Raleway</vt:lpstr>
      <vt:lpstr>Roboto Mono</vt:lpstr>
      <vt:lpstr>Trebuchet MS</vt:lpstr>
      <vt:lpstr>Varela</vt:lpstr>
      <vt:lpstr>Wingdings 3</vt:lpstr>
      <vt:lpstr>Facet</vt:lpstr>
      <vt:lpstr>Headlines</vt:lpstr>
      <vt:lpstr>FG&amp;B BRISBANE BOYS’ COLLEGE - AUSTRALIA</vt:lpstr>
      <vt:lpstr>TEAM  MEMBERS</vt:lpstr>
      <vt:lpstr>HARDWARE</vt:lpstr>
      <vt:lpstr>ROBOT STRUCTURE</vt:lpstr>
      <vt:lpstr>MIRROR MANUFACTURING </vt:lpstr>
      <vt:lpstr>CAMERA ASSEMBLY</vt:lpstr>
      <vt:lpstr>BACKSPIN &amp; SOLENOID ASSEMBLY</vt:lpstr>
      <vt:lpstr>Motor Mechanics</vt:lpstr>
      <vt:lpstr>ELECTRONICS</vt:lpstr>
      <vt:lpstr>ELECTRONICS</vt:lpstr>
      <vt:lpstr>SENSORS</vt:lpstr>
      <vt:lpstr>ELECTRONICS</vt:lpstr>
      <vt:lpstr>PRINTED CIRCUIT BOARDS</vt:lpstr>
      <vt:lpstr>SOFTWARE</vt:lpstr>
      <vt:lpstr>PROGRAM  STRUCTURE</vt:lpstr>
      <vt:lpstr>BALL TRACKING &amp; DETECTION</vt:lpstr>
      <vt:lpstr>GOAL DETECTION &amp; TRACKING</vt:lpstr>
      <vt:lpstr>INNOVATIONS</vt:lpstr>
      <vt:lpstr>FIELD COORDINATE SYSTEM</vt:lpstr>
      <vt:lpstr>DEFENCE</vt:lpstr>
      <vt:lpstr>STRATEGIES </vt:lpstr>
      <vt:lpstr>LINE DETECTION</vt:lpstr>
      <vt:lpstr>LINE TRACKING</vt:lpstr>
      <vt:lpstr>PROGRESS &amp; IMPROVEMENTS</vt:lpstr>
      <vt:lpstr>FEATURES RETAINED FROM 2017</vt:lpstr>
      <vt:lpstr>PROGRESS</vt:lpstr>
      <vt:lpstr>FUTURE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FG&amp;B BRISBANE BOYS’ COLLEGE - AUSTRALIA</dc:title>
  <dc:creator>Test</dc:creator>
  <cp:lastModifiedBy>Steven Lau</cp:lastModifiedBy>
  <cp:revision>1</cp:revision>
  <dcterms:modified xsi:type="dcterms:W3CDTF">2019-05-30T13:11:44Z</dcterms:modified>
</cp:coreProperties>
</file>